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5"/>
  </p:notesMasterIdLst>
  <p:handoutMasterIdLst>
    <p:handoutMasterId r:id="rId26"/>
  </p:handoutMasterIdLst>
  <p:sldIdLst>
    <p:sldId id="258" r:id="rId5"/>
    <p:sldId id="269" r:id="rId6"/>
    <p:sldId id="279" r:id="rId7"/>
    <p:sldId id="280" r:id="rId8"/>
    <p:sldId id="278" r:id="rId9"/>
    <p:sldId id="293" r:id="rId10"/>
    <p:sldId id="283" r:id="rId11"/>
    <p:sldId id="282" r:id="rId12"/>
    <p:sldId id="287" r:id="rId13"/>
    <p:sldId id="288" r:id="rId14"/>
    <p:sldId id="291" r:id="rId15"/>
    <p:sldId id="292" r:id="rId16"/>
    <p:sldId id="294" r:id="rId17"/>
    <p:sldId id="266" r:id="rId18"/>
    <p:sldId id="295" r:id="rId19"/>
    <p:sldId id="296" r:id="rId20"/>
    <p:sldId id="297" r:id="rId21"/>
    <p:sldId id="289" r:id="rId22"/>
    <p:sldId id="290" r:id="rId23"/>
    <p:sldId id="272" r:id="rId2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26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496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F9154F-8B07-4DAD-AE8F-9F9651CFC643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E42EF-B2A2-4428-A098-E6934E2840B8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26619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6B9ABD-9725-4A45-B671-BEED1CBA650C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4" name="Espace réservé de l'image des diapositives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3716F0-385D-4F6E-BE54-A09D410D24C2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83426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3716F0-385D-4F6E-BE54-A09D410D24C2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56846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fr-FR" smtClean="0"/>
              <a:pPr rtl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13203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fr-FR" smtClean="0"/>
              <a:pPr rtl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13203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fr-FR" smtClean="0"/>
              <a:pPr rtl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13203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fr-FR" smtClean="0"/>
              <a:pPr rtl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09627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fr-FR" smtClean="0"/>
              <a:pPr rtl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081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3716F0-385D-4F6E-BE54-A09D410D24C2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5684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3716F0-385D-4F6E-BE54-A09D410D24C2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5684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3716F0-385D-4F6E-BE54-A09D410D24C2}" type="slidenum">
              <a:rPr lang="fr-FR" smtClean="0"/>
              <a:pPr rtl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5684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fr-FR" smtClean="0"/>
              <a:pPr rtl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0810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fr-FR" smtClean="0"/>
              <a:pPr rtl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1320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fr-FR" smtClean="0"/>
              <a:pPr rtl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1320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fr-FR" smtClean="0"/>
              <a:pPr rtl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1320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3716F0-385D-4F6E-BE54-A09D410D24C2}" type="slidenum">
              <a:rPr lang="fr-FR" smtClean="0"/>
              <a:pPr rtl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132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 rtlCol="0"/>
          <a:lstStyle>
            <a:lvl1pPr marR="9144" algn="l" rtl="0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pPr rtl="0"/>
            <a:r>
              <a:rPr lang="fr-FR"/>
              <a:t>Modifiez le style du titre</a:t>
            </a:r>
            <a:endParaRPr kumimoji="0" lang="fr-FR" dirty="0"/>
          </a:p>
        </p:txBody>
      </p:sp>
      <p:sp>
        <p:nvSpPr>
          <p:cNvPr id="9" name="Sous-titre 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rtlCol="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7" name="Espace réservé du pied de page 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28" name="Espace réservé de la date 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58042-0090-4B27-A113-65C73A24CB08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29" name="Espace réservé du numéro de diapositive 2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6747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fr-FR"/>
              <a:t>Modifiez les styles du texte du masque</a:t>
            </a:r>
          </a:p>
          <a:p>
            <a:pPr lvl="1" rtl="0" eaLnBrk="1" latinLnBrk="0" hangingPunct="1"/>
            <a:r>
              <a:rPr lang="fr-FR"/>
              <a:t>Deuxième niveau</a:t>
            </a:r>
          </a:p>
          <a:p>
            <a:pPr lvl="2" rtl="0" eaLnBrk="1" latinLnBrk="0" hangingPunct="1"/>
            <a:r>
              <a:rPr lang="fr-FR"/>
              <a:t>Troisième niveau</a:t>
            </a:r>
          </a:p>
          <a:p>
            <a:pPr lvl="3" rtl="0" eaLnBrk="1" latinLnBrk="0" hangingPunct="1"/>
            <a:r>
              <a:rPr lang="fr-FR"/>
              <a:t>Quatrième niveau</a:t>
            </a:r>
          </a:p>
          <a:p>
            <a:pPr lvl="4" rtl="0" eaLnBrk="1" latinLnBrk="0" hangingPunct="1"/>
            <a:r>
              <a:rPr lang="fr-FR"/>
              <a:t>Cinquième niveau</a:t>
            </a:r>
            <a:endParaRPr kumimoji="0"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921BC-7B3E-4115-B9B6-2D5CE4559E29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7344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rtlCol="0" anchor="ctr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 rtlCol="0"/>
          <a:lstStyle/>
          <a:p>
            <a:pPr lvl="0" rtl="0" eaLnBrk="1" latinLnBrk="0" hangingPunct="1"/>
            <a:r>
              <a:rPr lang="fr-FR"/>
              <a:t>Modifiez les styles du texte du masque</a:t>
            </a:r>
          </a:p>
          <a:p>
            <a:pPr lvl="1" rtl="0" eaLnBrk="1" latinLnBrk="0" hangingPunct="1"/>
            <a:r>
              <a:rPr lang="fr-FR"/>
              <a:t>Deuxième niveau</a:t>
            </a:r>
          </a:p>
          <a:p>
            <a:pPr lvl="2" rtl="0" eaLnBrk="1" latinLnBrk="0" hangingPunct="1"/>
            <a:r>
              <a:rPr lang="fr-FR"/>
              <a:t>Troisième niveau</a:t>
            </a:r>
          </a:p>
          <a:p>
            <a:pPr lvl="3" rtl="0" eaLnBrk="1" latinLnBrk="0" hangingPunct="1"/>
            <a:r>
              <a:rPr lang="fr-FR"/>
              <a:t>Quatrième niveau</a:t>
            </a:r>
          </a:p>
          <a:p>
            <a:pPr lvl="4" rtl="0" eaLnBrk="1" latinLnBrk="0" hangingPunct="1"/>
            <a:r>
              <a:rPr lang="fr-FR"/>
              <a:t>Cinquième niveau</a:t>
            </a:r>
            <a:endParaRPr kumimoji="0"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0FED3-3F81-429E-9FF5-EC7249E07B03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055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fr-FR"/>
              <a:t>Modifiez les styles du texte du masque</a:t>
            </a:r>
          </a:p>
          <a:p>
            <a:pPr lvl="1" rtl="0" eaLnBrk="1" latinLnBrk="0" hangingPunct="1"/>
            <a:r>
              <a:rPr lang="fr-FR"/>
              <a:t>Deuxième niveau</a:t>
            </a:r>
          </a:p>
          <a:p>
            <a:pPr lvl="2" rtl="0" eaLnBrk="1" latinLnBrk="0" hangingPunct="1"/>
            <a:r>
              <a:rPr lang="fr-FR"/>
              <a:t>Troisième niveau</a:t>
            </a:r>
          </a:p>
          <a:p>
            <a:pPr lvl="3" rtl="0" eaLnBrk="1" latinLnBrk="0" hangingPunct="1"/>
            <a:r>
              <a:rPr lang="fr-FR"/>
              <a:t>Quatrième niveau</a:t>
            </a:r>
          </a:p>
          <a:p>
            <a:pPr lvl="4" rtl="0" eaLnBrk="1" latinLnBrk="0" hangingPunct="1"/>
            <a:r>
              <a:rPr lang="fr-FR"/>
              <a:t>Cinquième niveau</a:t>
            </a:r>
            <a:endParaRPr kumimoji="0"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50AAEC-7753-455F-9105-34F39C2B6F4F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7778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 rtlCol="0"/>
          <a:lstStyle>
            <a:lvl1pPr algn="l">
              <a:buNone/>
              <a:defRPr sz="3800" b="0" cap="none" spc="-150" baseline="0"/>
            </a:lvl1pPr>
            <a:extLst/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rtlCol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9C8926-743E-4866-8204-70A6ED697F88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9606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fr-FR"/>
              <a:t>Modifiez les styles du texte du masque</a:t>
            </a:r>
          </a:p>
          <a:p>
            <a:pPr lvl="1" rtl="0" eaLnBrk="1" latinLnBrk="0" hangingPunct="1"/>
            <a:r>
              <a:rPr lang="fr-FR"/>
              <a:t>Deuxième niveau</a:t>
            </a:r>
          </a:p>
          <a:p>
            <a:pPr lvl="2" rtl="0" eaLnBrk="1" latinLnBrk="0" hangingPunct="1"/>
            <a:r>
              <a:rPr lang="fr-FR"/>
              <a:t>Troisième niveau</a:t>
            </a:r>
          </a:p>
          <a:p>
            <a:pPr lvl="3" rtl="0" eaLnBrk="1" latinLnBrk="0" hangingPunct="1"/>
            <a:r>
              <a:rPr lang="fr-FR"/>
              <a:t>Quatrième niveau</a:t>
            </a:r>
          </a:p>
          <a:p>
            <a:pPr lvl="4" rtl="0" eaLnBrk="1" latinLnBrk="0" hangingPunct="1"/>
            <a:r>
              <a:rPr lang="fr-FR"/>
              <a:t>Cinquième niveau</a:t>
            </a:r>
            <a:endParaRPr kumimoji="0"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fr-FR"/>
              <a:t>Modifiez les styles du texte du masque</a:t>
            </a:r>
          </a:p>
          <a:p>
            <a:pPr lvl="1" rtl="0" eaLnBrk="1" latinLnBrk="0" hangingPunct="1"/>
            <a:r>
              <a:rPr lang="fr-FR"/>
              <a:t>Deuxième niveau</a:t>
            </a:r>
          </a:p>
          <a:p>
            <a:pPr lvl="2" rtl="0" eaLnBrk="1" latinLnBrk="0" hangingPunct="1"/>
            <a:r>
              <a:rPr lang="fr-FR"/>
              <a:t>Troisième niveau</a:t>
            </a:r>
          </a:p>
          <a:p>
            <a:pPr lvl="3" rtl="0" eaLnBrk="1" latinLnBrk="0" hangingPunct="1"/>
            <a:r>
              <a:rPr lang="fr-FR"/>
              <a:t>Quatrième niveau</a:t>
            </a:r>
          </a:p>
          <a:p>
            <a:pPr lvl="4" rtl="0" eaLnBrk="1" latinLnBrk="0" hangingPunct="1"/>
            <a:r>
              <a:rPr lang="fr-FR"/>
              <a:t>Cinquième niveau</a:t>
            </a:r>
            <a:endParaRPr kumimoji="0"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DD68A-791D-40FF-A569-AED06F19E57C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4950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rtlCol="0" anchor="t"/>
          <a:lstStyle>
            <a:lvl1pPr>
              <a:defRPr sz="4000"/>
            </a:lvl1pPr>
            <a:extLst/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rtlCol="0"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rtl="0" eaLnBrk="1" latinLnBrk="0" hangingPunct="1"/>
            <a:r>
              <a:rPr lang="fr-FR"/>
              <a:t>Modifiez les styles du texte du masque</a:t>
            </a:r>
          </a:p>
          <a:p>
            <a:pPr lvl="1" rtl="0" eaLnBrk="1" latinLnBrk="0" hangingPunct="1"/>
            <a:r>
              <a:rPr lang="fr-FR"/>
              <a:t>Deuxième niveau</a:t>
            </a:r>
          </a:p>
          <a:p>
            <a:pPr lvl="2" rtl="0" eaLnBrk="1" latinLnBrk="0" hangingPunct="1"/>
            <a:r>
              <a:rPr lang="fr-FR"/>
              <a:t>Troisième niveau</a:t>
            </a:r>
          </a:p>
          <a:p>
            <a:pPr lvl="3" rtl="0" eaLnBrk="1" latinLnBrk="0" hangingPunct="1"/>
            <a:r>
              <a:rPr lang="fr-FR"/>
              <a:t>Quatrième niveau</a:t>
            </a:r>
          </a:p>
          <a:p>
            <a:pPr lvl="4" rtl="0" eaLnBrk="1" latinLnBrk="0" hangingPunct="1"/>
            <a:r>
              <a:rPr lang="fr-FR"/>
              <a:t>Cinquième niveau</a:t>
            </a:r>
            <a:endParaRPr kumimoji="0"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rtlCol="0"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rtl="0" eaLnBrk="1" latinLnBrk="0" hangingPunct="1"/>
            <a:r>
              <a:rPr lang="fr-FR"/>
              <a:t>Modifiez les styles du texte du masque</a:t>
            </a:r>
          </a:p>
          <a:p>
            <a:pPr lvl="1" rtl="0" eaLnBrk="1" latinLnBrk="0" hangingPunct="1"/>
            <a:r>
              <a:rPr lang="fr-FR"/>
              <a:t>Deuxième niveau</a:t>
            </a:r>
          </a:p>
          <a:p>
            <a:pPr lvl="2" rtl="0" eaLnBrk="1" latinLnBrk="0" hangingPunct="1"/>
            <a:r>
              <a:rPr lang="fr-FR"/>
              <a:t>Troisième niveau</a:t>
            </a:r>
          </a:p>
          <a:p>
            <a:pPr lvl="3" rtl="0" eaLnBrk="1" latinLnBrk="0" hangingPunct="1"/>
            <a:r>
              <a:rPr lang="fr-FR"/>
              <a:t>Quatrième niveau</a:t>
            </a:r>
          </a:p>
          <a:p>
            <a:pPr lvl="4" rtl="0" eaLnBrk="1" latinLnBrk="0" hangingPunct="1"/>
            <a:r>
              <a:rPr lang="fr-FR"/>
              <a:t>Cinquième niveau</a:t>
            </a:r>
            <a:endParaRPr kumimoji="0"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EC9663-9B17-464A-BC18-480DDC1EFAA9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3346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 rtlCol="0"/>
          <a:lstStyle>
            <a:lvl1pPr rtl="0">
              <a:defRPr sz="4000" cap="none" baseline="0"/>
            </a:lvl1pPr>
            <a:extLst/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FDEC53-C65E-4B8C-B015-FA8AEA5944A5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2071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607903-9156-4D50-93CB-D784A3F2AA34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9359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rtlCol="0" anchor="ctr"/>
          <a:lstStyle>
            <a:lvl1pPr algn="l">
              <a:buNone/>
              <a:defRPr sz="3600" b="0"/>
            </a:lvl1pPr>
            <a:extLst/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2" hasCustomPrompt="1"/>
          </p:nvPr>
        </p:nvSpPr>
        <p:spPr>
          <a:xfrm>
            <a:off x="914400" y="1435100"/>
            <a:ext cx="3352800" cy="4572000"/>
          </a:xfrm>
        </p:spPr>
        <p:txBody>
          <a:bodyPr rtlCol="0"/>
          <a:lstStyle>
            <a:lvl1pPr marL="54864" indent="0" rt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fr-FR"/>
              <a:t>Modifiez les styles du texte du masque</a:t>
            </a:r>
          </a:p>
          <a:p>
            <a:pPr lvl="1" rtl="0" eaLnBrk="1" latinLnBrk="0" hangingPunct="1"/>
            <a:r>
              <a:rPr lang="fr-FR"/>
              <a:t>Deuxième niveau</a:t>
            </a:r>
          </a:p>
          <a:p>
            <a:pPr lvl="2" rtl="0" eaLnBrk="1" latinLnBrk="0" hangingPunct="1"/>
            <a:r>
              <a:rPr lang="fr-FR"/>
              <a:t>Troisième niveau</a:t>
            </a:r>
          </a:p>
          <a:p>
            <a:pPr lvl="3" rtl="0" eaLnBrk="1" latinLnBrk="0" hangingPunct="1"/>
            <a:r>
              <a:rPr lang="fr-FR"/>
              <a:t>Quatrième niveau</a:t>
            </a:r>
          </a:p>
          <a:p>
            <a:pPr lvl="4" rtl="0" eaLnBrk="1" latinLnBrk="0" hangingPunct="1"/>
            <a:r>
              <a:rPr lang="fr-FR"/>
              <a:t>Cinquième niveau</a:t>
            </a:r>
            <a:endParaRPr kumimoji="0"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025A9D-4844-49DB-BC35-10F97BED2F5F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1128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fr-FR" sz="1800" dirty="0"/>
          </a:p>
        </p:txBody>
      </p:sp>
      <p:cxnSp>
        <p:nvCxnSpPr>
          <p:cNvPr id="9" name="Connecteur droit 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 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rtlCol="0" anchor="b"/>
          <a:lstStyle>
            <a:lvl1pPr algn="l">
              <a:buNone/>
              <a:defRPr sz="2100" b="0"/>
            </a:lvl1pPr>
            <a:extLst/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 rtlCol="0"/>
          <a:lstStyle>
            <a:lvl1pPr marL="0" indent="0">
              <a:buNone/>
              <a:defRPr sz="3200"/>
            </a:lvl1pPr>
            <a:extLst/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 rtlCol="0"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 rtlCol="0"/>
          <a:lstStyle/>
          <a:p>
            <a:pPr rtl="0"/>
            <a:fld id="{37E50ECB-3BDC-4F4A-A3CB-80679DCE589C}" type="datetime1">
              <a:rPr lang="fr-FR" smtClean="0"/>
              <a:pPr rtl="0"/>
              <a:t>10/12/2017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 rtlCol="0"/>
          <a:lstStyle>
            <a:lvl1pPr>
              <a:defRPr sz="1100"/>
            </a:lvl1pPr>
          </a:lstStyle>
          <a:p>
            <a:pPr rtl="0"/>
            <a:fld id="{401CF334-2D5C-4859-84A6-CA7E6E43FAEB}" type="slidenum">
              <a:rPr lang="fr-FR" smtClean="0"/>
              <a:pPr rtl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4392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 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rtl="0"/>
            <a:r>
              <a:rPr lang="fr-FR" dirty="0"/>
              <a:t>Modifiez le style du titre</a:t>
            </a:r>
            <a:endParaRPr lang="fr-FR" noProof="0" dirty="0"/>
          </a:p>
        </p:txBody>
      </p:sp>
      <p:sp>
        <p:nvSpPr>
          <p:cNvPr id="13" name="Espace réservé du texte 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 eaLnBrk="1" latinLnBrk="0" hangingPunct="1"/>
            <a:r>
              <a:rPr lang="fr-FR" noProof="0" dirty="0"/>
              <a:t>Deuxième niveau</a:t>
            </a:r>
          </a:p>
          <a:p>
            <a:pPr lvl="2" rtl="0" eaLnBrk="1" latinLnBrk="0" hangingPunct="1"/>
            <a:r>
              <a:rPr lang="fr-FR" noProof="0" dirty="0"/>
              <a:t>Troisième niveau</a:t>
            </a:r>
          </a:p>
          <a:p>
            <a:pPr lvl="3" rtl="0" eaLnBrk="1" latinLnBrk="0" hangingPunct="1"/>
            <a:r>
              <a:rPr lang="fr-FR" noProof="0" dirty="0"/>
              <a:t>Quatrième niveau</a:t>
            </a:r>
          </a:p>
          <a:p>
            <a:pPr lvl="4" rtl="0" eaLnBrk="1" latinLnBrk="0" hangingPunct="1"/>
            <a:r>
              <a:rPr lang="fr-FR" noProof="0" dirty="0"/>
              <a:t>Cinquième niveau</a:t>
            </a:r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00019483-1354-4D64-AA39-5EA7E18A1B86}" type="datetime1">
              <a:rPr lang="fr-FR" noProof="0" smtClean="0"/>
              <a:pPr rtl="0"/>
              <a:t>10/12/2017</a:t>
            </a:fld>
            <a:endParaRPr lang="fr-FR" noProof="0" dirty="0"/>
          </a:p>
        </p:txBody>
      </p:sp>
      <p:sp>
        <p:nvSpPr>
          <p:cNvPr id="23" name="Espace réservé du numéro de diapositive 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01CF334-2D5C-4859-84A6-CA7E6E43FAEB}" type="slidenum">
              <a:rPr lang="fr-FR" noProof="0" smtClean="0"/>
              <a:pPr rtl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900" y="2283309"/>
            <a:ext cx="11563350" cy="1975104"/>
          </a:xfrm>
        </p:spPr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/>
              </a:rPr>
              <a:t>TEZAURUL  ROM</a:t>
            </a:r>
            <a:r>
              <a:rPr lang="ro-RO" sz="4400" dirty="0">
                <a:solidFill>
                  <a:srgbClr val="FF0000"/>
                </a:solidFill>
                <a:effectLst/>
              </a:rPr>
              <a:t>ÂNI</a:t>
            </a:r>
            <a:r>
              <a:rPr lang="en-US" sz="4400" dirty="0">
                <a:solidFill>
                  <a:srgbClr val="FF0000"/>
                </a:solidFill>
                <a:effectLst/>
              </a:rPr>
              <a:t>EI</a:t>
            </a:r>
            <a:r>
              <a:rPr lang="fr-FR" sz="4400" dirty="0">
                <a:solidFill>
                  <a:srgbClr val="FF0000"/>
                </a:solidFill>
                <a:effectLst/>
              </a:rPr>
              <a:t> </a:t>
            </a:r>
            <a:r>
              <a:rPr lang="en-US" sz="4400" dirty="0">
                <a:effectLst/>
              </a:rPr>
              <a:t>= </a:t>
            </a:r>
            <a:r>
              <a:rPr lang="en-US" sz="4400" dirty="0">
                <a:solidFill>
                  <a:srgbClr val="FF0000"/>
                </a:solidFill>
                <a:effectLst/>
              </a:rPr>
              <a:t>INVEN</a:t>
            </a:r>
            <a:r>
              <a:rPr lang="ro-RO" sz="4400" dirty="0">
                <a:solidFill>
                  <a:srgbClr val="FF0000"/>
                </a:solidFill>
                <a:effectLst/>
              </a:rPr>
              <a:t>ţ</a:t>
            </a:r>
            <a:r>
              <a:rPr lang="en-US" sz="4400" dirty="0">
                <a:solidFill>
                  <a:srgbClr val="FF0000"/>
                </a:solidFill>
                <a:effectLst/>
              </a:rPr>
              <a:t>IILE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4047" y="1059629"/>
            <a:ext cx="10363200" cy="1508760"/>
          </a:xfrm>
        </p:spPr>
        <p:txBody>
          <a:bodyPr rtlCol="0" anchor="t"/>
          <a:lstStyle/>
          <a:p>
            <a:pPr algn="ctr"/>
            <a:r>
              <a:rPr lang="fr-FR" dirty="0"/>
              <a:t>”</a:t>
            </a:r>
            <a:r>
              <a:rPr lang="fr-FR" dirty="0" err="1"/>
              <a:t>Topul</a:t>
            </a:r>
            <a:r>
              <a:rPr lang="fr-FR" dirty="0"/>
              <a:t> </a:t>
            </a:r>
            <a:r>
              <a:rPr lang="fr-FR" dirty="0" err="1"/>
              <a:t>invenţiilor</a:t>
            </a:r>
            <a:r>
              <a:rPr lang="fr-FR" dirty="0"/>
              <a:t> </a:t>
            </a:r>
            <a:r>
              <a:rPr lang="fr-FR" dirty="0" err="1"/>
              <a:t>româneşti</a:t>
            </a:r>
            <a:r>
              <a:rPr lang="fr-FR" dirty="0"/>
              <a:t> -AFIR -  </a:t>
            </a:r>
            <a:r>
              <a:rPr lang="fr-FR" dirty="0" err="1"/>
              <a:t>cu</a:t>
            </a:r>
            <a:r>
              <a:rPr lang="fr-FR" dirty="0"/>
              <a:t> impact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economia</a:t>
            </a:r>
            <a:r>
              <a:rPr lang="fr-FR" dirty="0"/>
              <a:t> </a:t>
            </a:r>
            <a:r>
              <a:rPr lang="fr-FR" dirty="0" err="1"/>
              <a:t>reală</a:t>
            </a:r>
            <a:r>
              <a:rPr lang="fr-FR" dirty="0"/>
              <a:t>”</a:t>
            </a:r>
          </a:p>
          <a:p>
            <a:pPr algn="ctr"/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887506" y="4733365"/>
            <a:ext cx="10363200" cy="1290916"/>
          </a:xfrm>
          <a:prstGeom prst="rect">
            <a:avLst/>
          </a:prstGeom>
        </p:spPr>
        <p:txBody>
          <a:bodyPr vert="horz" lIns="100584" tIns="4572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proiectului</a:t>
            </a:r>
            <a:r>
              <a:rPr lang="en-US" dirty="0"/>
              <a:t> </a:t>
            </a:r>
            <a:r>
              <a:rPr lang="en-US" dirty="0" err="1"/>
              <a:t>inovativ</a:t>
            </a:r>
            <a:r>
              <a:rPr lang="en-US" dirty="0"/>
              <a:t>: </a:t>
            </a:r>
            <a:endParaRPr lang="fr-FR" dirty="0"/>
          </a:p>
          <a:p>
            <a:pPr algn="ctr"/>
            <a:r>
              <a:rPr lang="en-US" b="1" dirty="0"/>
              <a:t>“</a:t>
            </a:r>
            <a:r>
              <a:rPr lang="ro-RO" b="1" dirty="0"/>
              <a:t>STRATEGIA DE CREŞTERE ECONOMICĂ PRIN INVENTICA AUTOHTONĂ (S.C.E.I.A.)</a:t>
            </a:r>
            <a:r>
              <a:rPr lang="en-US" b="1" dirty="0"/>
              <a:t>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6694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90" y="512064"/>
            <a:ext cx="11048010" cy="914400"/>
          </a:xfrm>
        </p:spPr>
        <p:txBody>
          <a:bodyPr/>
          <a:lstStyle/>
          <a:p>
            <a:r>
              <a:rPr lang="ro-RO" b="1" dirty="0"/>
              <a:t> 1.  </a:t>
            </a:r>
            <a:r>
              <a:rPr lang="en-US" b="1" dirty="0"/>
              <a:t>INVEN</a:t>
            </a:r>
            <a:r>
              <a:rPr lang="ro-RO" b="1" dirty="0"/>
              <a:t>Ţ</a:t>
            </a:r>
            <a:r>
              <a:rPr lang="en-US" b="1" dirty="0"/>
              <a:t>II  de</a:t>
            </a:r>
            <a:r>
              <a:rPr lang="ro-RO" b="1" dirty="0"/>
              <a:t> </a:t>
            </a:r>
            <a:r>
              <a:rPr lang="en-US" b="1" dirty="0"/>
              <a:t> </a:t>
            </a:r>
            <a:r>
              <a:rPr lang="en-US" b="1" dirty="0" err="1"/>
              <a:t>utilizare</a:t>
            </a:r>
            <a:r>
              <a:rPr lang="ro-RO" b="1" dirty="0"/>
              <a:t> </a:t>
            </a:r>
            <a:r>
              <a:rPr lang="en-US" b="1" dirty="0"/>
              <a:t> </a:t>
            </a:r>
            <a:r>
              <a:rPr lang="ro-RO" b="1" dirty="0"/>
              <a:t>pentru  </a:t>
            </a:r>
            <a:r>
              <a:rPr lang="en-US" b="1" dirty="0"/>
              <a:t>BIOMAS</a:t>
            </a:r>
            <a:r>
              <a:rPr lang="ro-RO" b="1" dirty="0"/>
              <a:t>Ă</a:t>
            </a:r>
            <a:br>
              <a:rPr lang="ro-RO" b="1" dirty="0"/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1912" y="664464"/>
            <a:ext cx="10392888" cy="1936232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761" y="1436914"/>
            <a:ext cx="11507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>
                <a:solidFill>
                  <a:schemeClr val="tx1">
                    <a:lumMod val="95000"/>
                  </a:schemeClr>
                </a:solidFill>
              </a:rPr>
              <a:t>1.2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o-RO" sz="2800" dirty="0">
                <a:solidFill>
                  <a:srgbClr val="FF0000"/>
                </a:solidFill>
              </a:rPr>
              <a:t>Transformarea </a:t>
            </a:r>
            <a:r>
              <a:rPr lang="ro-RO" sz="2800" dirty="0">
                <a:solidFill>
                  <a:srgbClr val="92D050"/>
                </a:solidFill>
              </a:rPr>
              <a:t>DEŞEURILOR </a:t>
            </a:r>
            <a:r>
              <a:rPr lang="en-US" sz="2800" dirty="0">
                <a:solidFill>
                  <a:srgbClr val="92D050"/>
                </a:solidFill>
              </a:rPr>
              <a:t>M</a:t>
            </a:r>
            <a:r>
              <a:rPr lang="ro-RO" sz="2800" dirty="0">
                <a:solidFill>
                  <a:srgbClr val="92D050"/>
                </a:solidFill>
              </a:rPr>
              <a:t>ENAJERE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o-RO" sz="2800" dirty="0">
                <a:solidFill>
                  <a:srgbClr val="FF0000"/>
                </a:solidFill>
              </a:rPr>
              <a:t>în </a:t>
            </a:r>
            <a:r>
              <a:rPr lang="ro-RO" sz="2800" b="1" dirty="0">
                <a:solidFill>
                  <a:srgbClr val="FF0000"/>
                </a:solidFill>
              </a:rPr>
              <a:t>C</a:t>
            </a:r>
            <a:r>
              <a:rPr lang="ro-RO" sz="2400" b="1" dirty="0">
                <a:solidFill>
                  <a:srgbClr val="FF0000"/>
                </a:solidFill>
              </a:rPr>
              <a:t>OMBUSTIBIL  GAZOS</a:t>
            </a:r>
            <a:endParaRPr lang="ro-RO" sz="2400" b="1" dirty="0">
              <a:solidFill>
                <a:srgbClr val="92D050"/>
              </a:solidFill>
            </a:endParaRPr>
          </a:p>
          <a:p>
            <a:r>
              <a:rPr lang="ro-RO" sz="2800" dirty="0">
                <a:solidFill>
                  <a:srgbClr val="FF0000"/>
                </a:solidFill>
              </a:rPr>
              <a:t>cu JET de PLASMĂ  direct  în instalaţii  specializate exemplu SACELE</a:t>
            </a:r>
          </a:p>
          <a:p>
            <a:r>
              <a:rPr lang="ro-RO" sz="2400" dirty="0"/>
              <a:t>Inventator  Costin  FRÂNCU </a:t>
            </a:r>
          </a:p>
          <a:p>
            <a:r>
              <a:rPr lang="ro-RO" sz="2400" dirty="0"/>
              <a:t>B.I. principal</a:t>
            </a:r>
            <a:r>
              <a:rPr lang="en-US" sz="2400" dirty="0"/>
              <a:t>:</a:t>
            </a:r>
            <a:r>
              <a:rPr lang="en-US" sz="2400" b="1" dirty="0"/>
              <a:t> nr.126941 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122" name="Picture 2" descr="P1030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14" y="3176650"/>
            <a:ext cx="4928259" cy="337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103046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861" y="2410690"/>
            <a:ext cx="6096000" cy="415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8793756"/>
              </p:ext>
            </p:extLst>
          </p:nvPr>
        </p:nvGraphicFramePr>
        <p:xfrm>
          <a:off x="709204" y="1211284"/>
          <a:ext cx="10590030" cy="4528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9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9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3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17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962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Domeniul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incluziune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Valoare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Investiţie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</a:rPr>
                        <a:t>(</a:t>
                      </a:r>
                      <a:r>
                        <a:rPr lang="en-US" sz="2800" dirty="0" err="1">
                          <a:effectLst/>
                        </a:rPr>
                        <a:t>MLD</a:t>
                      </a:r>
                      <a:r>
                        <a:rPr lang="en-US" sz="2800" dirty="0">
                          <a:effectLst/>
                        </a:rPr>
                        <a:t> €)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Creştere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PIB</a:t>
                      </a:r>
                      <a:r>
                        <a:rPr lang="en-US" sz="1600" dirty="0">
                          <a:effectLst/>
                        </a:rPr>
                        <a:t>/an </a:t>
                      </a:r>
                      <a:r>
                        <a:rPr lang="en-US" sz="2800" dirty="0">
                          <a:effectLst/>
                        </a:rPr>
                        <a:t>(%</a:t>
                      </a:r>
                      <a:r>
                        <a:rPr lang="fr-FR" sz="280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Colectiv</a:t>
                      </a:r>
                      <a:r>
                        <a:rPr lang="en-US" sz="1600" dirty="0">
                          <a:effectLst/>
                        </a:rPr>
                        <a:t> CDI </a:t>
                      </a:r>
                      <a:r>
                        <a:rPr lang="en-US" sz="1600" dirty="0" err="1">
                          <a:effectLst/>
                        </a:rPr>
                        <a:t>Inventatori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</a:rPr>
                        <a:t>Industria</a:t>
                      </a:r>
                      <a:r>
                        <a:rPr lang="fr-FR" sz="3600" b="1" dirty="0">
                          <a:effectLst/>
                        </a:rPr>
                        <a:t> </a:t>
                      </a:r>
                      <a:r>
                        <a:rPr lang="ro-RO" sz="3600" b="1" dirty="0">
                          <a:effectLst/>
                        </a:rPr>
                        <a:t>constructoare </a:t>
                      </a:r>
                      <a:r>
                        <a:rPr lang="fr-FR" sz="3600" b="1" dirty="0">
                          <a:effectLst/>
                        </a:rPr>
                        <a:t>de </a:t>
                      </a:r>
                      <a:r>
                        <a:rPr lang="fr-FR" sz="3600" b="1" dirty="0" err="1">
                          <a:effectLst/>
                        </a:rPr>
                        <a:t>maşini</a:t>
                      </a:r>
                      <a:r>
                        <a:rPr lang="fr-FR" sz="3600" b="1" dirty="0">
                          <a:effectLst/>
                        </a:rPr>
                        <a:t> </a:t>
                      </a:r>
                      <a:r>
                        <a:rPr lang="fr-FR" sz="3600" b="1" dirty="0" err="1">
                          <a:effectLst/>
                        </a:rPr>
                        <a:t>şi</a:t>
                      </a:r>
                      <a:r>
                        <a:rPr lang="fr-FR" sz="3600" b="1" dirty="0">
                          <a:effectLst/>
                        </a:rPr>
                        <a:t> </a:t>
                      </a:r>
                      <a:r>
                        <a:rPr lang="fr-FR" sz="3600" b="1" dirty="0" err="1">
                          <a:effectLst/>
                        </a:rPr>
                        <a:t>utilaje</a:t>
                      </a:r>
                      <a:endParaRPr lang="fr-FR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5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2.1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Eco-</a:t>
                      </a:r>
                      <a:r>
                        <a:rPr lang="en-US" sz="2000" b="1" dirty="0" err="1">
                          <a:effectLst/>
                        </a:rPr>
                        <a:t>Echipamente</a:t>
                      </a:r>
                      <a:r>
                        <a:rPr lang="ro-RO" sz="2000" b="1" dirty="0">
                          <a:effectLst/>
                        </a:rPr>
                        <a:t>,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motoare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hibride</a:t>
                      </a:r>
                      <a:endParaRPr lang="ro-RO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ro-RO" sz="2000" b="1" dirty="0">
                          <a:effectLst/>
                        </a:rPr>
                        <a:t>şi motoare </a:t>
                      </a:r>
                      <a:r>
                        <a:rPr lang="en-US" sz="2000" b="1" dirty="0" err="1">
                          <a:effectLst/>
                        </a:rPr>
                        <a:t>inteligente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0.3</a:t>
                      </a:r>
                      <a:endParaRPr lang="fr-F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800" b="1" dirty="0">
                          <a:solidFill>
                            <a:srgbClr val="FF0000"/>
                          </a:solidFill>
                          <a:effectLst/>
                        </a:rPr>
                        <a:t>1.5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6%</a:t>
                      </a:r>
                      <a:endParaRPr lang="fr-F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</a:rPr>
                        <a:t>Inventator ing.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</a:rPr>
                        <a:t>Ghe.</a:t>
                      </a:r>
                      <a:r>
                        <a:rPr lang="en-US" sz="1600" b="1" dirty="0" err="1">
                          <a:effectLst/>
                        </a:rPr>
                        <a:t>Bordeianu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</a:t>
                      </a:r>
                      <a:r>
                        <a:rPr lang="ro-RO" sz="1000" dirty="0">
                          <a:effectLst/>
                        </a:rPr>
                        <a:t>2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Echipamente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hidraulice</a:t>
                      </a:r>
                      <a:r>
                        <a:rPr lang="en-US" sz="2000" b="1" dirty="0">
                          <a:effectLst/>
                        </a:rPr>
                        <a:t> de </a:t>
                      </a:r>
                      <a:r>
                        <a:rPr lang="en-US" sz="2000" b="1" dirty="0" err="1">
                          <a:effectLst/>
                        </a:rPr>
                        <a:t>forţă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0.02</a:t>
                      </a:r>
                      <a:endParaRPr lang="fr-F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0.05%</a:t>
                      </a:r>
                      <a:endParaRPr lang="fr-F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</a:rPr>
                        <a:t>HYDRAMOLD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764" y="1"/>
            <a:ext cx="10964883" cy="1128156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ro-RO" b="1" dirty="0"/>
              <a:t>EXEMPL</a:t>
            </a:r>
            <a:r>
              <a:rPr lang="en-US" b="1" dirty="0"/>
              <a:t>U  </a:t>
            </a:r>
            <a:r>
              <a:rPr lang="ro-RO" b="1" dirty="0"/>
              <a:t>CONCRET   </a:t>
            </a:r>
            <a:r>
              <a:rPr lang="en-US" b="1" dirty="0"/>
              <a:t>PE DOMENI</a:t>
            </a:r>
            <a:r>
              <a:rPr lang="ro-RO" b="1" dirty="0"/>
              <a:t>UL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53770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1268" y="262681"/>
            <a:ext cx="10964883" cy="2136134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ro-RO" b="1" dirty="0"/>
              <a:t>1 </a:t>
            </a:r>
            <a:r>
              <a:rPr lang="en-US" b="1" dirty="0"/>
              <a:t> </a:t>
            </a:r>
            <a:r>
              <a:rPr lang="ro-RO" b="1" dirty="0"/>
              <a:t>INVENŢII  </a:t>
            </a:r>
            <a:r>
              <a:rPr lang="en-US" b="1" dirty="0"/>
              <a:t> </a:t>
            </a:r>
            <a:r>
              <a:rPr lang="en-US" sz="2800" b="1" dirty="0"/>
              <a:t>BI-</a:t>
            </a:r>
            <a:r>
              <a:rPr lang="ro-RO" sz="2800" b="1" dirty="0"/>
              <a:t>119560 , 119561</a:t>
            </a:r>
            <a:r>
              <a:rPr lang="en-US" sz="2800" b="1" dirty="0"/>
              <a:t>, CBI</a:t>
            </a:r>
            <a:r>
              <a:rPr lang="ro-RO" sz="2800" b="1" dirty="0"/>
              <a:t> Ro 126687 A2  </a:t>
            </a:r>
            <a:r>
              <a:rPr lang="ro-RO" b="1" dirty="0"/>
              <a:t>        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1" dirty="0"/>
              <a:t>- </a:t>
            </a:r>
            <a:r>
              <a:rPr lang="ro-RO" sz="2000" b="1" dirty="0">
                <a:solidFill>
                  <a:srgbClr val="FF0000"/>
                </a:solidFill>
              </a:rPr>
              <a:t>Eco-</a:t>
            </a:r>
            <a:r>
              <a:rPr lang="en-US" sz="2000" b="1" dirty="0">
                <a:solidFill>
                  <a:srgbClr val="FF0000"/>
                </a:solidFill>
              </a:rPr>
              <a:t>EECHIPAMENTE  </a:t>
            </a:r>
            <a:r>
              <a:rPr lang="en-US" sz="2000" b="1" dirty="0" err="1"/>
              <a:t>pe</a:t>
            </a:r>
            <a:r>
              <a:rPr lang="en-US" sz="2000" b="1" dirty="0"/>
              <a:t> </a:t>
            </a:r>
            <a:r>
              <a:rPr lang="en-US" sz="2000" b="1" dirty="0" err="1"/>
              <a:t>motoare</a:t>
            </a:r>
            <a:r>
              <a:rPr lang="en-US" sz="2000" b="1" dirty="0"/>
              <a:t> </a:t>
            </a:r>
            <a:r>
              <a:rPr lang="en-US" sz="2000" b="1" dirty="0" err="1"/>
              <a:t>clasice</a:t>
            </a:r>
            <a:r>
              <a:rPr lang="ro-RO" sz="2000" b="1" dirty="0"/>
              <a:t/>
            </a:r>
            <a:br>
              <a:rPr lang="ro-RO" sz="2000" b="1" dirty="0"/>
            </a:br>
            <a:r>
              <a:rPr lang="en-US" sz="2000" b="1" dirty="0"/>
              <a:t>-  </a:t>
            </a:r>
            <a:r>
              <a:rPr lang="en-US" sz="2000" b="1" dirty="0">
                <a:solidFill>
                  <a:srgbClr val="FF0000"/>
                </a:solidFill>
              </a:rPr>
              <a:t>MOTOARE INTELIGENTE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combustibil</a:t>
            </a:r>
            <a:r>
              <a:rPr lang="en-US" sz="2000" b="1" dirty="0">
                <a:solidFill>
                  <a:schemeClr val="tx1"/>
                </a:solidFill>
              </a:rPr>
              <a:t> =  </a:t>
            </a:r>
            <a:r>
              <a:rPr lang="en-US" sz="2000" b="1" dirty="0" err="1">
                <a:solidFill>
                  <a:schemeClr val="tx1"/>
                </a:solidFill>
              </a:rPr>
              <a:t>ap</a:t>
            </a:r>
            <a:r>
              <a:rPr lang="ro-RO" sz="2000" b="1" dirty="0">
                <a:solidFill>
                  <a:schemeClr val="tx1"/>
                </a:solidFill>
              </a:rPr>
              <a:t>ă </a:t>
            </a:r>
            <a:r>
              <a:rPr lang="en-US" sz="2000" b="1" dirty="0" err="1">
                <a:solidFill>
                  <a:schemeClr val="tx1"/>
                </a:solidFill>
              </a:rPr>
              <a:t>energizat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Inventator</a:t>
            </a:r>
            <a:r>
              <a:rPr lang="en-US" sz="2000" b="1" dirty="0"/>
              <a:t> </a:t>
            </a:r>
            <a:r>
              <a:rPr lang="en-US" sz="2000" b="1" dirty="0" err="1"/>
              <a:t>ing</a:t>
            </a:r>
            <a:r>
              <a:rPr lang="en-US" sz="2000" b="1" dirty="0"/>
              <a:t>.  Gheorghe  BORDEIANU</a:t>
            </a:r>
            <a:r>
              <a:rPr lang="ro-RO" dirty="0"/>
              <a:t/>
            </a:r>
            <a:br>
              <a:rPr lang="ro-RO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ADF1F8-7BC8-4A71-A801-15BCC6DD2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70" y="2755899"/>
            <a:ext cx="3234405" cy="2354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A7EACA-C8CF-4924-A999-A97F31BD5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2724466"/>
            <a:ext cx="3657600" cy="2386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B55323-441F-41C3-BC23-139251389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2325" y="2745976"/>
            <a:ext cx="3153375" cy="23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70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1268" y="262681"/>
            <a:ext cx="10964883" cy="2136134"/>
          </a:xfrm>
        </p:spPr>
        <p:txBody>
          <a:bodyPr/>
          <a:lstStyle/>
          <a:p>
            <a:r>
              <a:rPr lang="en-US" b="1" dirty="0"/>
              <a:t>2. 2</a:t>
            </a:r>
            <a:r>
              <a:rPr lang="ro-RO" b="1" dirty="0"/>
              <a:t> </a:t>
            </a:r>
            <a:r>
              <a:rPr lang="en-US" b="1" dirty="0"/>
              <a:t> </a:t>
            </a:r>
            <a:r>
              <a:rPr lang="ro-RO" b="1" dirty="0"/>
              <a:t>INVENŢII  </a:t>
            </a:r>
            <a:r>
              <a:rPr lang="en-US" b="1" dirty="0"/>
              <a:t> </a:t>
            </a:r>
            <a:r>
              <a:rPr lang="en-US" sz="2800" b="1" dirty="0"/>
              <a:t>BI-</a:t>
            </a:r>
            <a:r>
              <a:rPr lang="ro-RO" sz="2800" b="1" dirty="0"/>
              <a:t> </a:t>
            </a:r>
            <a:r>
              <a:rPr lang="en-US" sz="2800" b="1" dirty="0"/>
              <a:t>:  0011387,  00112713,  00122924</a:t>
            </a:r>
            <a:r>
              <a:rPr lang="ro-RO" b="1" dirty="0"/>
              <a:t> </a:t>
            </a:r>
            <a:br>
              <a:rPr lang="ro-RO" b="1" dirty="0"/>
            </a:br>
            <a:r>
              <a:rPr lang="ro-RO" b="1" dirty="0"/>
              <a:t>       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1"/>
              <a:t>- </a:t>
            </a:r>
            <a:r>
              <a:rPr lang="en-US" sz="2000" b="1">
                <a:solidFill>
                  <a:srgbClr val="FF0000"/>
                </a:solidFill>
              </a:rPr>
              <a:t>ECHIPAMENTE </a:t>
            </a:r>
            <a:r>
              <a:rPr lang="ro-RO" sz="2000" b="1" dirty="0">
                <a:solidFill>
                  <a:srgbClr val="FF0000"/>
                </a:solidFill>
              </a:rPr>
              <a:t>HIDRAULICE de Înaltă presiune </a:t>
            </a:r>
            <a:r>
              <a:rPr lang="ro-RO" sz="2000" b="1" dirty="0"/>
              <a:t/>
            </a:r>
            <a:br>
              <a:rPr lang="ro-RO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Inventator</a:t>
            </a:r>
            <a:r>
              <a:rPr lang="en-US" sz="2000" b="1" dirty="0"/>
              <a:t>  </a:t>
            </a:r>
            <a:r>
              <a:rPr lang="en-US" sz="2000" b="1" dirty="0" err="1"/>
              <a:t>coordonator</a:t>
            </a:r>
            <a:r>
              <a:rPr lang="en-US" sz="2000" b="1" dirty="0"/>
              <a:t>  </a:t>
            </a:r>
            <a:r>
              <a:rPr lang="en-US" sz="2000" b="1" dirty="0" err="1"/>
              <a:t>prof</a:t>
            </a:r>
            <a:r>
              <a:rPr lang="en-US" sz="2000" b="1" dirty="0"/>
              <a:t>. dr. </a:t>
            </a:r>
            <a:r>
              <a:rPr lang="en-US" sz="2000" b="1" dirty="0" err="1"/>
              <a:t>ing</a:t>
            </a:r>
            <a:r>
              <a:rPr lang="en-US" sz="2000" b="1" dirty="0"/>
              <a:t>. </a:t>
            </a:r>
            <a:r>
              <a:rPr lang="en-US" sz="2000" b="1" dirty="0" err="1"/>
              <a:t>Constantin</a:t>
            </a:r>
            <a:r>
              <a:rPr lang="en-US" sz="2000" b="1" dirty="0"/>
              <a:t> </a:t>
            </a:r>
            <a:r>
              <a:rPr lang="en-US" sz="2000" b="1" dirty="0" err="1"/>
              <a:t>Chiri</a:t>
            </a:r>
            <a:r>
              <a:rPr lang="ro-RO" sz="2000" b="1" dirty="0"/>
              <a:t>ţă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803897-BC86-4B17-A053-10E2219EC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173" y="2762643"/>
            <a:ext cx="4622827" cy="2841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B33AFB-B9A2-4B9B-8148-91E93EA7E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0" y="1122692"/>
            <a:ext cx="3479800" cy="44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70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8793756"/>
              </p:ext>
            </p:extLst>
          </p:nvPr>
        </p:nvGraphicFramePr>
        <p:xfrm>
          <a:off x="805368" y="1971303"/>
          <a:ext cx="10677794" cy="4275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9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0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150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181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Domeniul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incluziune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Valoare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Investiţie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en-US" sz="2400" dirty="0" err="1">
                          <a:effectLst/>
                        </a:rPr>
                        <a:t>MLD</a:t>
                      </a:r>
                      <a:r>
                        <a:rPr lang="en-US" sz="2400" dirty="0">
                          <a:effectLst/>
                        </a:rPr>
                        <a:t> €)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Creştere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PIB</a:t>
                      </a:r>
                      <a:r>
                        <a:rPr lang="en-US" sz="2800" dirty="0">
                          <a:effectLst/>
                        </a:rPr>
                        <a:t>/an (%</a:t>
                      </a:r>
                      <a:r>
                        <a:rPr lang="fr-FR" sz="280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Colectiv</a:t>
                      </a:r>
                      <a:r>
                        <a:rPr lang="en-US" sz="1600" dirty="0">
                          <a:effectLst/>
                        </a:rPr>
                        <a:t> CDI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8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</a:rPr>
                        <a:t>Agricultur</a:t>
                      </a:r>
                      <a:r>
                        <a:rPr lang="ro-RO" sz="3600" b="1" dirty="0">
                          <a:effectLst/>
                        </a:rPr>
                        <a:t>ă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eficientă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endParaRPr lang="fr-FR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2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Ferme</a:t>
                      </a:r>
                      <a:r>
                        <a:rPr lang="en-US" sz="2000" b="1" dirty="0">
                          <a:effectLst/>
                        </a:rPr>
                        <a:t> eco-</a:t>
                      </a:r>
                      <a:r>
                        <a:rPr lang="en-US" sz="2000" b="1" dirty="0" err="1">
                          <a:effectLst/>
                        </a:rPr>
                        <a:t>performante</a:t>
                      </a:r>
                      <a:r>
                        <a:rPr lang="en-US" sz="2000" b="1" dirty="0">
                          <a:effectLst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3600 </a:t>
                      </a:r>
                      <a:r>
                        <a:rPr lang="en-US" sz="2000" b="1" dirty="0" err="1">
                          <a:effectLst/>
                        </a:rPr>
                        <a:t>buc</a:t>
                      </a:r>
                      <a:r>
                        <a:rPr lang="en-US" sz="2000" b="1" dirty="0">
                          <a:effectLst/>
                        </a:rPr>
                        <a:t>. </a:t>
                      </a:r>
                      <a:r>
                        <a:rPr lang="en-US" sz="2000" b="1" dirty="0" err="1">
                          <a:effectLst/>
                        </a:rPr>
                        <a:t>pe</a:t>
                      </a:r>
                      <a:r>
                        <a:rPr lang="en-US" sz="2000" b="1" dirty="0">
                          <a:effectLst/>
                        </a:rPr>
                        <a:t> 30hectare/</a:t>
                      </a:r>
                      <a:r>
                        <a:rPr lang="en-US" sz="2000" b="1" dirty="0" err="1">
                          <a:effectLst/>
                        </a:rPr>
                        <a:t>buc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  <a:endParaRPr lang="ro-RO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-Catina alba, maceş, coarne.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-Medicamente ecologice din de plante medicinale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1.75</a:t>
                      </a:r>
                      <a:endParaRPr lang="fr-F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0.87%</a:t>
                      </a:r>
                      <a:endParaRPr lang="fr-FR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S.C.</a:t>
                      </a: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FRUCTEX S.A</a:t>
                      </a: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CDI. Acad Ovidiu BOJOR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CDI. Prof. Univ. Constantin Milică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512063"/>
            <a:ext cx="10363200" cy="1257359"/>
          </a:xfrm>
        </p:spPr>
        <p:txBody>
          <a:bodyPr/>
          <a:lstStyle/>
          <a:p>
            <a:r>
              <a:rPr lang="en-US" b="1" dirty="0"/>
              <a:t>3.   </a:t>
            </a:r>
            <a:r>
              <a:rPr lang="ro-RO" b="1" dirty="0"/>
              <a:t>AGRICULTURĂ EFICIENTA </a:t>
            </a:r>
            <a:br>
              <a:rPr lang="ro-RO" b="1" dirty="0"/>
            </a:br>
            <a:r>
              <a:rPr lang="ro-RO" sz="2400" b="1" dirty="0"/>
              <a:t>EXEMPL</a:t>
            </a:r>
            <a:r>
              <a:rPr lang="en-US" sz="2400" b="1" dirty="0"/>
              <a:t>U  </a:t>
            </a:r>
            <a:r>
              <a:rPr lang="ro-RO" sz="2400" b="1" dirty="0"/>
              <a:t>CONCRET</a:t>
            </a:r>
            <a:r>
              <a:rPr lang="en-US" sz="2400" b="1" dirty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3770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7522" y="476437"/>
            <a:ext cx="10774878" cy="1257359"/>
          </a:xfrm>
        </p:spPr>
        <p:txBody>
          <a:bodyPr/>
          <a:lstStyle/>
          <a:p>
            <a:r>
              <a:rPr lang="en-US" b="1" dirty="0"/>
              <a:t>3. </a:t>
            </a:r>
            <a:r>
              <a:rPr lang="ro-RO" b="1" dirty="0"/>
              <a:t>1</a:t>
            </a:r>
            <a:r>
              <a:rPr lang="en-US" dirty="0"/>
              <a:t> </a:t>
            </a:r>
            <a:r>
              <a:rPr lang="ro-RO" b="1" dirty="0"/>
              <a:t>Inventii  pe catina albă selectionată</a:t>
            </a:r>
            <a:br>
              <a:rPr lang="ro-RO" b="1" dirty="0"/>
            </a:br>
            <a:r>
              <a:rPr lang="ro-RO" b="1" dirty="0"/>
              <a:t>  B.I. </a:t>
            </a:r>
            <a:r>
              <a:rPr lang="en-US" sz="2400" dirty="0"/>
              <a:t> 00153, 00155, 00156 </a:t>
            </a:r>
            <a:r>
              <a:rPr lang="ro-RO" sz="2400" dirty="0"/>
              <a:t>, inventator ,prof.dr.ing. Ioan Viorel RAŢI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012076-F78D-4F18-AD90-62DE5DBB9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522" y="2263306"/>
            <a:ext cx="2781300" cy="328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FEE3C2-308C-45A2-8478-66DBC2BB4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862" y="2332037"/>
            <a:ext cx="2657475" cy="325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0C4C1D-890E-4495-B3CC-D8CF3ABD0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7136" y="2243227"/>
            <a:ext cx="2657475" cy="3326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3770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8793756"/>
              </p:ext>
            </p:extLst>
          </p:nvPr>
        </p:nvGraphicFramePr>
        <p:xfrm>
          <a:off x="1127051" y="2163693"/>
          <a:ext cx="10154093" cy="3212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92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5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115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44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Domeniul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incluziune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Valoare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Investiţie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MLD</a:t>
                      </a:r>
                      <a:r>
                        <a:rPr lang="en-US" sz="1600" dirty="0">
                          <a:effectLst/>
                        </a:rPr>
                        <a:t> €)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Creştere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PIB</a:t>
                      </a:r>
                      <a:r>
                        <a:rPr lang="en-US" sz="1600" dirty="0">
                          <a:effectLst/>
                        </a:rPr>
                        <a:t>/an (%</a:t>
                      </a:r>
                      <a:r>
                        <a:rPr lang="fr-FR" sz="160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fr-FR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Colectiv</a:t>
                      </a:r>
                      <a:r>
                        <a:rPr lang="en-US" sz="1600" dirty="0">
                          <a:effectLst/>
                        </a:rPr>
                        <a:t> CDI </a:t>
                      </a:r>
                      <a:r>
                        <a:rPr lang="en-US" sz="1600" dirty="0" err="1">
                          <a:effectLst/>
                        </a:rPr>
                        <a:t>Inventatori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</a:rPr>
                        <a:t>Constructii</a:t>
                      </a:r>
                      <a:r>
                        <a:rPr lang="ro-RO" sz="3600" b="1" dirty="0">
                          <a:effectLst/>
                        </a:rPr>
                        <a:t>  a</a:t>
                      </a:r>
                      <a:r>
                        <a:rPr lang="fr-FR" sz="3600" b="1" dirty="0" err="1">
                          <a:effectLst/>
                        </a:rPr>
                        <a:t>ctive</a:t>
                      </a:r>
                      <a:r>
                        <a:rPr lang="fr-FR" sz="3600" b="1" dirty="0">
                          <a:effectLst/>
                        </a:rPr>
                        <a:t>,</a:t>
                      </a:r>
                      <a:endParaRPr lang="ro-RO" sz="3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</a:rPr>
                        <a:t>zero</a:t>
                      </a:r>
                      <a:r>
                        <a:rPr lang="fr-FR" sz="3600" b="1" dirty="0">
                          <a:effectLst/>
                        </a:rPr>
                        <a:t>-</a:t>
                      </a:r>
                      <a:r>
                        <a:rPr lang="fr-FR" sz="3600" b="1" dirty="0" err="1">
                          <a:effectLst/>
                        </a:rPr>
                        <a:t>energie</a:t>
                      </a:r>
                      <a:endParaRPr lang="fr-FR" sz="3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4.1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effectLst/>
                        </a:rPr>
                        <a:t>Blocuri</a:t>
                      </a:r>
                      <a:r>
                        <a:rPr lang="fr-FR" sz="2000" b="1" dirty="0">
                          <a:effectLst/>
                        </a:rPr>
                        <a:t> de </a:t>
                      </a:r>
                      <a:r>
                        <a:rPr lang="fr-FR" sz="2000" b="1" dirty="0" err="1">
                          <a:effectLst/>
                        </a:rPr>
                        <a:t>locuinţe</a:t>
                      </a:r>
                      <a:r>
                        <a:rPr lang="fr-FR" sz="2000" b="1" dirty="0">
                          <a:effectLst/>
                        </a:rPr>
                        <a:t>-</a:t>
                      </a:r>
                      <a:r>
                        <a:rPr lang="fr-FR" sz="2000" b="1" dirty="0" err="1">
                          <a:effectLst/>
                        </a:rPr>
                        <a:t>semifabricate</a:t>
                      </a:r>
                      <a:r>
                        <a:rPr lang="fr-FR" sz="2000" b="1" dirty="0">
                          <a:effectLst/>
                        </a:rPr>
                        <a:t> </a:t>
                      </a:r>
                      <a:endParaRPr lang="ro-RO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sociale    100 000 </a:t>
                      </a:r>
                      <a:r>
                        <a:rPr lang="fr-FR" sz="2000" b="1" dirty="0" err="1">
                          <a:effectLst/>
                        </a:rPr>
                        <a:t>ap</a:t>
                      </a:r>
                      <a:r>
                        <a:rPr lang="fr-FR" sz="2000" b="1" dirty="0">
                          <a:effectLst/>
                        </a:rPr>
                        <a:t>/an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3.50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0.50%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U.P.Ghe. Asachi Iaşi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EUROPLASTIC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4.2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Locuinţe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individuale</a:t>
                      </a:r>
                      <a:r>
                        <a:rPr lang="en-US" sz="2000" b="1" dirty="0">
                          <a:effectLst/>
                        </a:rPr>
                        <a:t> Module integral prefabricate 34000ap/an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0.85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0.10%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U.P.Ghe. Asachi Iaşi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EUROPLASTIC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3143" y="512064"/>
            <a:ext cx="10929257" cy="914400"/>
          </a:xfrm>
        </p:spPr>
        <p:txBody>
          <a:bodyPr/>
          <a:lstStyle/>
          <a:p>
            <a:r>
              <a:rPr lang="ro-RO" b="1" dirty="0"/>
              <a:t>4. CONSTRUCTII EFICIENTE  ZERO ENERGI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53770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4043" y="575564"/>
            <a:ext cx="10929257" cy="914400"/>
          </a:xfrm>
        </p:spPr>
        <p:txBody>
          <a:bodyPr/>
          <a:lstStyle/>
          <a:p>
            <a:r>
              <a:rPr lang="ro-RO" b="1" dirty="0"/>
              <a:t>4. 2 exemplu STRUCTURI  SPECIALE  </a:t>
            </a:r>
            <a:br>
              <a:rPr lang="ro-RO" b="1" dirty="0"/>
            </a:br>
            <a:r>
              <a:rPr lang="ro-RO" sz="2400" b="1" dirty="0"/>
              <a:t>BI</a:t>
            </a:r>
            <a:r>
              <a:rPr lang="en-US" sz="2400" b="1" dirty="0"/>
              <a:t> 96572, 92541,92547, 94373; CBI:    A/00717, A/00121, A/00122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BCC59E-8A31-4D51-A9C8-B9C9A599D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600" y="1810512"/>
            <a:ext cx="3860800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917DF7-8C75-4999-ABE8-CE1B4AD48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102" y="1810512"/>
            <a:ext cx="3860800" cy="217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8337E5-07F5-404B-BCFB-2F89F840B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103" y="4234965"/>
            <a:ext cx="3860799" cy="2316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FBB418-3A26-4DE7-8A24-F526818155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600" y="4234964"/>
            <a:ext cx="38608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70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81000" y="202782"/>
            <a:ext cx="11811000" cy="914400"/>
          </a:xfrm>
        </p:spPr>
        <p:txBody>
          <a:bodyPr rtlCol="0"/>
          <a:lstStyle/>
          <a:p>
            <a:pPr algn="ctr"/>
            <a:r>
              <a:rPr lang="ro-RO" b="1" i="1" dirty="0"/>
              <a:t>ADEVĂRURI </a:t>
            </a:r>
            <a:r>
              <a:rPr lang="en-US" b="1" i="1" dirty="0"/>
              <a:t>     </a:t>
            </a:r>
            <a:r>
              <a:rPr lang="ro-RO" b="1" i="1" dirty="0"/>
              <a:t>INCONTEXTABILE</a:t>
            </a:r>
            <a:r>
              <a:rPr lang="en-US" b="1" i="1" dirty="0"/>
              <a:t>: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467833" y="1783560"/>
            <a:ext cx="11114567" cy="4572000"/>
          </a:xfrm>
        </p:spPr>
        <p:txBody>
          <a:bodyPr rtlCol="0">
            <a:normAutofit/>
          </a:bodyPr>
          <a:lstStyle/>
          <a:p>
            <a:pPr marL="68580" indent="0">
              <a:buNone/>
            </a:pPr>
            <a:r>
              <a:rPr lang="fr-FR" b="1" dirty="0">
                <a:sym typeface="Wingdings" panose="05000000000000000000" pitchFamily="2" charset="2"/>
              </a:rPr>
              <a:t>	</a:t>
            </a:r>
            <a:r>
              <a:rPr lang="ro-RO" b="1" dirty="0">
                <a:solidFill>
                  <a:srgbClr val="FF0000"/>
                </a:solidFill>
              </a:rPr>
              <a:t>Inventica </a:t>
            </a:r>
            <a:r>
              <a:rPr lang="ro-RO" b="1" dirty="0"/>
              <a:t>= </a:t>
            </a:r>
            <a:r>
              <a:rPr lang="ro-RO" b="1" dirty="0">
                <a:solidFill>
                  <a:srgbClr val="FF0000"/>
                </a:solidFill>
              </a:rPr>
              <a:t>Izvorul dezvoltării</a:t>
            </a:r>
            <a:endParaRPr lang="fr-FR" dirty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fr-FR" b="1" dirty="0"/>
              <a:t>	</a:t>
            </a:r>
            <a:r>
              <a:rPr lang="fr-FR" b="1" dirty="0">
                <a:sym typeface="Wingdings" panose="05000000000000000000" pitchFamily="2" charset="2"/>
              </a:rPr>
              <a:t></a:t>
            </a:r>
            <a:r>
              <a:rPr lang="fr-FR" b="1" dirty="0" err="1">
                <a:solidFill>
                  <a:srgbClr val="FFFF00"/>
                </a:solidFill>
                <a:sym typeface="Wingdings" panose="05000000000000000000" pitchFamily="2" charset="2"/>
              </a:rPr>
              <a:t>produs</a:t>
            </a:r>
            <a:r>
              <a:rPr lang="fr-FR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rgbClr val="FFFF00"/>
                </a:solidFill>
                <a:sym typeface="Wingdings" panose="05000000000000000000" pitchFamily="2" charset="2"/>
              </a:rPr>
              <a:t>inovativ</a:t>
            </a:r>
            <a:r>
              <a:rPr lang="fr-FR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>
                <a:solidFill>
                  <a:srgbClr val="FFFF00"/>
                </a:solidFill>
                <a:sym typeface="Wingdings" panose="05000000000000000000" pitchFamily="2" charset="2"/>
              </a:rPr>
              <a:t>util</a:t>
            </a:r>
            <a:r>
              <a:rPr lang="ro-RO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vandabilitate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asigurat</a:t>
            </a:r>
            <a:r>
              <a:rPr lang="ro-RO" b="1" dirty="0">
                <a:solidFill>
                  <a:srgbClr val="FFFF00"/>
                </a:solidFill>
              </a:rPr>
              <a:t>ă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marL="68580" indent="0">
              <a:buNone/>
            </a:pPr>
            <a:r>
              <a:rPr lang="en-US" b="1" dirty="0">
                <a:solidFill>
                  <a:srgbClr val="FFFF00"/>
                </a:solidFill>
              </a:rPr>
              <a:t>          </a:t>
            </a:r>
            <a:r>
              <a:rPr lang="ro-RO" b="1" dirty="0">
                <a:solidFill>
                  <a:srgbClr val="FFFF00"/>
                </a:solidFill>
              </a:rPr>
              <a:t>        </a:t>
            </a:r>
            <a:r>
              <a:rPr lang="en-US" b="1" dirty="0" err="1">
                <a:solidFill>
                  <a:srgbClr val="FFFF00"/>
                </a:solidFill>
              </a:rPr>
              <a:t>pe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pia</a:t>
            </a:r>
            <a:r>
              <a:rPr lang="ro-RO" b="1" dirty="0">
                <a:solidFill>
                  <a:srgbClr val="FFFF00"/>
                </a:solidFill>
              </a:rPr>
              <a:t>ţ</a:t>
            </a:r>
            <a:r>
              <a:rPr lang="en-US" b="1" dirty="0">
                <a:solidFill>
                  <a:srgbClr val="FFFF00"/>
                </a:solidFill>
              </a:rPr>
              <a:t>a global</a:t>
            </a:r>
            <a:r>
              <a:rPr lang="ro-RO" b="1" dirty="0">
                <a:solidFill>
                  <a:srgbClr val="FFFF00"/>
                </a:solidFill>
              </a:rPr>
              <a:t>ă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EXPORT</a:t>
            </a:r>
            <a:endParaRPr lang="fr-FR" dirty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fr-FR" b="1" dirty="0"/>
              <a:t>	</a:t>
            </a:r>
            <a:r>
              <a:rPr lang="fr-FR" b="1" dirty="0">
                <a:sym typeface="Wingdings" panose="05000000000000000000" pitchFamily="2" charset="2"/>
              </a:rPr>
              <a:t></a:t>
            </a:r>
            <a:r>
              <a:rPr lang="ro-RO" b="1" dirty="0">
                <a:solidFill>
                  <a:srgbClr val="00B0F0"/>
                </a:solidFill>
              </a:rPr>
              <a:t>Invăţământul inovativ</a:t>
            </a:r>
            <a:r>
              <a:rPr lang="fr-FR" b="1" dirty="0">
                <a:solidFill>
                  <a:srgbClr val="00B0F0"/>
                </a:solidFill>
              </a:rPr>
              <a:t> </a:t>
            </a:r>
            <a:r>
              <a:rPr lang="ro-RO" b="1" dirty="0"/>
              <a:t>= </a:t>
            </a:r>
            <a:r>
              <a:rPr lang="fr-FR" b="1" dirty="0">
                <a:solidFill>
                  <a:srgbClr val="00B0F0"/>
                </a:solidFill>
              </a:rPr>
              <a:t>mai </a:t>
            </a:r>
            <a:r>
              <a:rPr lang="fr-FR" b="1" dirty="0" err="1">
                <a:solidFill>
                  <a:srgbClr val="00B0F0"/>
                </a:solidFill>
              </a:rPr>
              <a:t>multe</a:t>
            </a:r>
            <a:r>
              <a:rPr lang="fr-FR" b="1" dirty="0">
                <a:solidFill>
                  <a:srgbClr val="00B0F0"/>
                </a:solidFill>
              </a:rPr>
              <a:t> </a:t>
            </a:r>
            <a:r>
              <a:rPr lang="fr-FR" b="1" dirty="0" err="1">
                <a:solidFill>
                  <a:srgbClr val="00B0F0"/>
                </a:solidFill>
              </a:rPr>
              <a:t>inven</a:t>
            </a:r>
            <a:r>
              <a:rPr lang="ro-RO" b="1" dirty="0">
                <a:solidFill>
                  <a:srgbClr val="00B0F0"/>
                </a:solidFill>
              </a:rPr>
              <a:t>ţ</a:t>
            </a:r>
            <a:r>
              <a:rPr lang="fr-FR" b="1" dirty="0">
                <a:solidFill>
                  <a:srgbClr val="00B0F0"/>
                </a:solidFill>
              </a:rPr>
              <a:t>ii </a:t>
            </a:r>
            <a:endParaRPr lang="fr-FR" dirty="0"/>
          </a:p>
          <a:p>
            <a:pPr marL="68580" indent="0">
              <a:buNone/>
            </a:pPr>
            <a:r>
              <a:rPr lang="fr-FR" b="1" dirty="0"/>
              <a:t>	</a:t>
            </a:r>
            <a:r>
              <a:rPr lang="fr-FR" b="1" dirty="0">
                <a:sym typeface="Wingdings" panose="05000000000000000000" pitchFamily="2" charset="2"/>
              </a:rPr>
              <a:t></a:t>
            </a:r>
            <a:r>
              <a:rPr lang="ro-RO" b="1" dirty="0">
                <a:solidFill>
                  <a:srgbClr val="FF0000"/>
                </a:solidFill>
              </a:rPr>
              <a:t>Susţinerea</a:t>
            </a:r>
            <a:r>
              <a:rPr lang="en-US" b="1" dirty="0">
                <a:solidFill>
                  <a:srgbClr val="FF0000"/>
                </a:solidFill>
              </a:rPr>
              <a:t> de c</a:t>
            </a:r>
            <a:r>
              <a:rPr lang="ro-RO" b="1" dirty="0">
                <a:solidFill>
                  <a:srgbClr val="FF0000"/>
                </a:solidFill>
              </a:rPr>
              <a:t>ă</a:t>
            </a:r>
            <a:r>
              <a:rPr lang="en-US" b="1" dirty="0" err="1">
                <a:solidFill>
                  <a:srgbClr val="FF0000"/>
                </a:solidFill>
              </a:rPr>
              <a:t>tre</a:t>
            </a:r>
            <a:r>
              <a:rPr lang="en-US" b="1" dirty="0">
                <a:solidFill>
                  <a:srgbClr val="FF0000"/>
                </a:solidFill>
              </a:rPr>
              <a:t> stat:</a:t>
            </a:r>
          </a:p>
          <a:p>
            <a:pPr marL="68580" indent="0">
              <a:buNone/>
            </a:pPr>
            <a:r>
              <a:rPr lang="ro-RO" sz="4000" b="1" dirty="0">
                <a:solidFill>
                  <a:srgbClr val="FF0000"/>
                </a:solidFill>
              </a:rPr>
              <a:t>Legislativ </a:t>
            </a:r>
            <a:r>
              <a:rPr lang="en-US" sz="4000" b="1" dirty="0">
                <a:solidFill>
                  <a:schemeClr val="tx1">
                    <a:lumMod val="95000"/>
                  </a:schemeClr>
                </a:solidFill>
              </a:rPr>
              <a:t>+</a:t>
            </a:r>
            <a:r>
              <a:rPr lang="ro-RO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financiar</a:t>
            </a:r>
            <a:r>
              <a:rPr lang="ro-RO" sz="4000" b="1" dirty="0">
                <a:solidFill>
                  <a:srgbClr val="FF0000"/>
                </a:solidFill>
              </a:rPr>
              <a:t> </a:t>
            </a:r>
            <a:r>
              <a:rPr lang="ro-RO" sz="4000" b="1" dirty="0"/>
              <a:t>=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ro-RO" sz="3600" b="1" dirty="0">
                <a:solidFill>
                  <a:srgbClr val="FF0000"/>
                </a:solidFill>
              </a:rPr>
              <a:t>D</a:t>
            </a:r>
            <a:r>
              <a:rPr lang="en-US" sz="3600" b="1" dirty="0">
                <a:solidFill>
                  <a:srgbClr val="FF0000"/>
                </a:solidFill>
              </a:rPr>
              <a:t>EZVOLTARE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SIGUR</a:t>
            </a:r>
            <a:r>
              <a:rPr lang="ro-RO" sz="3600" b="1" dirty="0">
                <a:solidFill>
                  <a:srgbClr val="FF0000"/>
                </a:solidFill>
              </a:rPr>
              <a:t>Ă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19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828800" y="202782"/>
            <a:ext cx="9753600" cy="914400"/>
          </a:xfrm>
        </p:spPr>
        <p:txBody>
          <a:bodyPr rtlCol="0"/>
          <a:lstStyle/>
          <a:p>
            <a:r>
              <a:rPr lang="ro-RO" b="1" i="1" dirty="0"/>
              <a:t>Primele  </a:t>
            </a:r>
            <a:r>
              <a:rPr lang="en-US" b="1" i="1" dirty="0"/>
              <a:t>m</a:t>
            </a:r>
            <a:r>
              <a:rPr lang="ro-RO" b="1" i="1" dirty="0"/>
              <a:t>ă</a:t>
            </a:r>
            <a:r>
              <a:rPr lang="en-US" b="1" i="1" dirty="0" err="1"/>
              <a:t>suri</a:t>
            </a:r>
            <a:r>
              <a:rPr lang="ro-RO" b="1" i="1" dirty="0"/>
              <a:t>  ORGANIZATORICE</a:t>
            </a:r>
            <a:r>
              <a:rPr lang="en-US" b="1" i="1" dirty="0"/>
              <a:t>: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o-RO" sz="4000" b="1" dirty="0">
                <a:solidFill>
                  <a:schemeClr val="accent2">
                    <a:lumMod val="75000"/>
                  </a:schemeClr>
                </a:solidFill>
              </a:rPr>
              <a:t>1. PROGRAMAREA  EDUCAŢIONALĂ</a:t>
            </a:r>
          </a:p>
          <a:p>
            <a:r>
              <a:rPr lang="ro-RO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o-RO" b="1" dirty="0">
                <a:solidFill>
                  <a:srgbClr val="FF0000"/>
                </a:solidFill>
              </a:rPr>
              <a:t>REFORMA  ÎNVĂŢAMÂNTULUI </a:t>
            </a:r>
            <a:r>
              <a:rPr lang="ro-RO" dirty="0">
                <a:solidFill>
                  <a:schemeClr val="accent2">
                    <a:lumMod val="75000"/>
                  </a:schemeClr>
                </a:solidFill>
              </a:rPr>
              <a:t>pentru dezvoltarea </a:t>
            </a:r>
            <a:r>
              <a:rPr lang="ro-RO" sz="3600" dirty="0">
                <a:solidFill>
                  <a:srgbClr val="FF0000"/>
                </a:solidFill>
              </a:rPr>
              <a:t>personalităţii creative </a:t>
            </a:r>
            <a:r>
              <a:rPr lang="ro-RO" dirty="0">
                <a:solidFill>
                  <a:schemeClr val="accent2">
                    <a:lumMod val="75000"/>
                  </a:schemeClr>
                </a:solidFill>
              </a:rPr>
              <a:t>in toate formele de invăţământ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ro-RO" sz="3600" b="1" dirty="0">
                <a:solidFill>
                  <a:schemeClr val="accent2">
                    <a:lumMod val="75000"/>
                  </a:schemeClr>
                </a:solidFill>
              </a:rPr>
              <a:t> INFIINŢARE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ro-RO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de</a:t>
            </a:r>
            <a:r>
              <a:rPr lang="ro-RO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URGEN</a:t>
            </a:r>
            <a:r>
              <a:rPr lang="ro-RO" sz="3600" b="1" dirty="0">
                <a:solidFill>
                  <a:schemeClr val="accent2">
                    <a:lumMod val="75000"/>
                  </a:schemeClr>
                </a:solidFill>
              </a:rPr>
              <a:t>ŢĂ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o-RO" sz="3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o-R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o-RO" b="1" dirty="0">
                <a:solidFill>
                  <a:srgbClr val="FF0000"/>
                </a:solidFill>
              </a:rPr>
              <a:t>ŞCOALA NAŢIONALĂ ACADEMICĂ DE INVENTICĂ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sz="3200" b="1" dirty="0">
                <a:solidFill>
                  <a:srgbClr val="FF0000"/>
                </a:solidFill>
              </a:rPr>
              <a:t>AGEN</a:t>
            </a:r>
            <a:r>
              <a:rPr lang="ro-RO" sz="3200" b="1" dirty="0">
                <a:solidFill>
                  <a:srgbClr val="FF0000"/>
                </a:solidFill>
              </a:rPr>
              <a:t>Ţ</a:t>
            </a:r>
            <a:r>
              <a:rPr lang="en-US" sz="3200" b="1" dirty="0">
                <a:solidFill>
                  <a:srgbClr val="FF0000"/>
                </a:solidFill>
              </a:rPr>
              <a:t>IA </a:t>
            </a:r>
            <a:r>
              <a:rPr lang="ro-RO" sz="3200" b="1" dirty="0">
                <a:solidFill>
                  <a:srgbClr val="FF0000"/>
                </a:solidFill>
              </a:rPr>
              <a:t> NAŢIONALĂ de IMPLEMENTARE  </a:t>
            </a:r>
            <a:r>
              <a:rPr lang="en-US" sz="3200" b="1" dirty="0">
                <a:solidFill>
                  <a:srgbClr val="FF0000"/>
                </a:solidFill>
              </a:rPr>
              <a:t>                  </a:t>
            </a:r>
            <a:r>
              <a:rPr lang="ro-RO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>
                <a:solidFill>
                  <a:srgbClr val="FF0000"/>
                </a:solidFill>
              </a:rPr>
              <a:t>        </a:t>
            </a:r>
            <a:r>
              <a:rPr lang="ro-RO" sz="3200" b="1" dirty="0">
                <a:solidFill>
                  <a:srgbClr val="FF0000"/>
                </a:solidFill>
              </a:rPr>
              <a:t>INVENŢII şi TEHNOLOGII PERFORMANTE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64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7210" y="2126511"/>
            <a:ext cx="10363200" cy="3306726"/>
          </a:xfrm>
        </p:spPr>
        <p:txBody>
          <a:bodyPr rtlCol="0" anchor="ctr"/>
          <a:lstStyle/>
          <a:p>
            <a:pPr algn="ctr"/>
            <a:r>
              <a:rPr lang="ro-RO" sz="4400" dirty="0">
                <a:solidFill>
                  <a:srgbClr val="FF0000"/>
                </a:solidFill>
                <a:effectLst/>
              </a:rPr>
              <a:t> DEZVOLTAREA ECONOMICĂ</a:t>
            </a:r>
            <a:r>
              <a:rPr lang="ro-RO" sz="3600" dirty="0">
                <a:solidFill>
                  <a:srgbClr val="FF0000"/>
                </a:solidFill>
                <a:effectLst/>
              </a:rPr>
              <a:t/>
            </a:r>
            <a:br>
              <a:rPr lang="ro-RO" sz="3600" dirty="0">
                <a:solidFill>
                  <a:srgbClr val="FF0000"/>
                </a:solidFill>
                <a:effectLst/>
              </a:rPr>
            </a:b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/>
              </a:rPr>
              <a:t>=</a:t>
            </a:r>
            <a:r>
              <a:rPr lang="ro-RO" sz="4400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o-RO" sz="4400" dirty="0">
                <a:solidFill>
                  <a:srgbClr val="FF0000"/>
                </a:solidFill>
                <a:effectLst/>
              </a:rPr>
              <a:t/>
            </a:r>
            <a:br>
              <a:rPr lang="ro-RO" sz="4400" dirty="0">
                <a:solidFill>
                  <a:srgbClr val="FF0000"/>
                </a:solidFill>
                <a:effectLst/>
              </a:rPr>
            </a:br>
            <a:r>
              <a:rPr lang="ro-RO" sz="4400" dirty="0">
                <a:solidFill>
                  <a:srgbClr val="FF0000"/>
                </a:solidFill>
                <a:effectLst/>
              </a:rPr>
              <a:t> </a:t>
            </a:r>
            <a:r>
              <a:rPr lang="ro-RO" sz="4400" dirty="0">
                <a:solidFill>
                  <a:schemeClr val="tx2">
                    <a:lumMod val="90000"/>
                  </a:schemeClr>
                </a:solidFill>
                <a:effectLst/>
              </a:rPr>
              <a:t>CREŞTEREA BUNĂSTĂRII POPULAŢIEI</a:t>
            </a:r>
            <a:endParaRPr lang="fr-FR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4047" y="1059629"/>
            <a:ext cx="10363200" cy="769171"/>
          </a:xfrm>
        </p:spPr>
        <p:txBody>
          <a:bodyPr rtlCol="0" anchor="t">
            <a:noAutofit/>
          </a:bodyPr>
          <a:lstStyle/>
          <a:p>
            <a:pPr algn="ctr"/>
            <a:r>
              <a:rPr lang="ro-RO" sz="5400" b="1" i="1" dirty="0">
                <a:solidFill>
                  <a:schemeClr val="tx2">
                    <a:lumMod val="90000"/>
                  </a:schemeClr>
                </a:solidFill>
              </a:rPr>
              <a:t>SCOP</a:t>
            </a:r>
            <a:r>
              <a:rPr lang="en-US" sz="5400" b="1" i="1" dirty="0">
                <a:solidFill>
                  <a:schemeClr val="tx2">
                    <a:lumMod val="90000"/>
                  </a:schemeClr>
                </a:solidFill>
              </a:rPr>
              <a:t>:</a:t>
            </a:r>
            <a:endParaRPr lang="fr-FR" sz="5400" b="1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887506" y="4733365"/>
            <a:ext cx="10363200" cy="1290916"/>
          </a:xfrm>
          <a:prstGeom prst="rect">
            <a:avLst/>
          </a:prstGeom>
        </p:spPr>
        <p:txBody>
          <a:bodyPr vert="horz" lIns="100584" tIns="4572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6694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Mai </a:t>
            </a:r>
            <a:r>
              <a:rPr lang="en-US" dirty="0" err="1">
                <a:solidFill>
                  <a:srgbClr val="FF0000"/>
                </a:solidFill>
              </a:rPr>
              <a:t>multe</a:t>
            </a:r>
            <a:r>
              <a:rPr lang="en-US" dirty="0">
                <a:solidFill>
                  <a:srgbClr val="FF0000"/>
                </a:solidFill>
              </a:rPr>
              <a:t> am</a:t>
            </a:r>
            <a:r>
              <a:rPr lang="ro-RO" dirty="0">
                <a:solidFill>
                  <a:srgbClr val="FF0000"/>
                </a:solidFill>
              </a:rPr>
              <a:t>ă</a:t>
            </a:r>
            <a:r>
              <a:rPr lang="en-US" dirty="0" err="1">
                <a:solidFill>
                  <a:srgbClr val="FF0000"/>
                </a:solidFill>
              </a:rPr>
              <a:t>nunte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de la </a:t>
            </a:r>
            <a:r>
              <a:rPr lang="en-US" dirty="0">
                <a:solidFill>
                  <a:srgbClr val="FF0000"/>
                </a:solidFill>
              </a:rPr>
              <a:t>INVENTATORI </a:t>
            </a:r>
            <a:endParaRPr lang="en-US" dirty="0"/>
          </a:p>
          <a:p>
            <a:r>
              <a:rPr lang="en-US" sz="4000" dirty="0"/>
              <a:t>V</a:t>
            </a:r>
            <a:r>
              <a:rPr lang="ro-RO" sz="4000" dirty="0"/>
              <a:t>ă mulţumesc </a:t>
            </a:r>
            <a:r>
              <a:rPr lang="en-US" sz="4000" dirty="0"/>
              <a:t>!</a:t>
            </a:r>
          </a:p>
          <a:p>
            <a:r>
              <a:rPr lang="ro-RO" sz="2000" dirty="0"/>
              <a:t>dr.ing</a:t>
            </a:r>
            <a:r>
              <a:rPr lang="ro-RO" dirty="0"/>
              <a:t>.</a:t>
            </a:r>
            <a:r>
              <a:rPr lang="ro-RO" sz="2400" dirty="0"/>
              <a:t>Alexandru STĂNILĂ                                                                      </a:t>
            </a:r>
            <a:r>
              <a:rPr lang="ro-RO" sz="2000" dirty="0"/>
              <a:t>Vice-preşedinte</a:t>
            </a:r>
            <a:r>
              <a:rPr lang="ro-RO" dirty="0"/>
              <a:t> </a:t>
            </a:r>
            <a:r>
              <a:rPr lang="en-US" sz="2000" dirty="0"/>
              <a:t>la</a:t>
            </a:r>
            <a:r>
              <a:rPr lang="ro-RO" dirty="0"/>
              <a:t> F</a:t>
            </a:r>
            <a:r>
              <a:rPr lang="en-US" dirty="0"/>
              <a:t>.</a:t>
            </a:r>
            <a:r>
              <a:rPr lang="ro-RO" dirty="0"/>
              <a:t>I</a:t>
            </a:r>
            <a:r>
              <a:rPr lang="en-US" dirty="0"/>
              <a:t>.</a:t>
            </a:r>
            <a:r>
              <a:rPr lang="ro-RO" dirty="0"/>
              <a:t>R</a:t>
            </a:r>
            <a:r>
              <a:rPr lang="en-US" dirty="0"/>
              <a:t>.</a:t>
            </a:r>
            <a:r>
              <a:rPr lang="ro-RO" dirty="0"/>
              <a:t>                                                                            </a:t>
            </a:r>
            <a:r>
              <a:rPr lang="ro-RO" sz="2000" b="1" dirty="0"/>
              <a:t>FORUMUL  INVENTATORILOR  ROMÂNI</a:t>
            </a:r>
          </a:p>
          <a:p>
            <a:r>
              <a:rPr lang="ro-RO" sz="1600" dirty="0"/>
              <a:t>Tel</a:t>
            </a:r>
            <a:r>
              <a:rPr lang="en-US" sz="1600" dirty="0"/>
              <a:t>: 0040 733 649 153</a:t>
            </a:r>
          </a:p>
          <a:p>
            <a:r>
              <a:rPr lang="en-US" sz="1600" dirty="0"/>
              <a:t>E-mail  staniladalexandru@yahoo.com</a:t>
            </a:r>
            <a:endParaRPr lang="ro-RO" sz="1600" dirty="0"/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7210" y="2126511"/>
            <a:ext cx="10363200" cy="4104168"/>
          </a:xfrm>
        </p:spPr>
        <p:txBody>
          <a:bodyPr rtlCol="0" anchor="ctr"/>
          <a:lstStyle/>
          <a:p>
            <a:pPr algn="ctr"/>
            <a:r>
              <a:rPr lang="ro-RO" sz="3600" dirty="0">
                <a:solidFill>
                  <a:srgbClr val="FF0000"/>
                </a:solidFill>
                <a:effectLst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</a:rPr>
              <a:t>CRE</a:t>
            </a:r>
            <a:r>
              <a:rPr lang="ro-RO" dirty="0">
                <a:solidFill>
                  <a:srgbClr val="FF0000"/>
                </a:solidFill>
                <a:effectLst/>
              </a:rPr>
              <a:t>ş</a:t>
            </a:r>
            <a:r>
              <a:rPr lang="en-US" dirty="0">
                <a:solidFill>
                  <a:srgbClr val="FF0000"/>
                </a:solidFill>
                <a:effectLst/>
              </a:rPr>
              <a:t>TERE</a:t>
            </a:r>
            <a:r>
              <a:rPr lang="ro-RO" dirty="0">
                <a:solidFill>
                  <a:srgbClr val="FF0000"/>
                </a:solidFill>
                <a:effectLst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</a:rPr>
              <a:t> ECONOMIC</a:t>
            </a:r>
            <a:r>
              <a:rPr lang="ro-RO" dirty="0">
                <a:solidFill>
                  <a:srgbClr val="FF0000"/>
                </a:solidFill>
                <a:effectLst/>
              </a:rPr>
              <a:t>Ă  garantată</a:t>
            </a:r>
            <a:r>
              <a:rPr lang="ro-RO" sz="3600" dirty="0">
                <a:solidFill>
                  <a:srgbClr val="FF0000"/>
                </a:solidFill>
                <a:effectLst/>
              </a:rPr>
              <a:t/>
            </a:r>
            <a:br>
              <a:rPr lang="ro-RO" sz="3600" dirty="0">
                <a:solidFill>
                  <a:srgbClr val="FF0000"/>
                </a:solidFill>
                <a:effectLst/>
              </a:rPr>
            </a:br>
            <a:r>
              <a:rPr lang="ro-RO" sz="4400" dirty="0">
                <a:solidFill>
                  <a:srgbClr val="FF0000"/>
                </a:solidFill>
                <a:effectLst/>
              </a:rPr>
              <a:t> </a:t>
            </a:r>
            <a:br>
              <a:rPr lang="ro-RO" sz="4400" dirty="0">
                <a:solidFill>
                  <a:srgbClr val="FF0000"/>
                </a:solidFill>
                <a:effectLst/>
              </a:rPr>
            </a:br>
            <a:r>
              <a:rPr lang="ro-RO" sz="4400" dirty="0">
                <a:solidFill>
                  <a:srgbClr val="FF0000"/>
                </a:solidFill>
                <a:effectLst/>
              </a:rPr>
              <a:t> </a:t>
            </a:r>
            <a:r>
              <a:rPr lang="ro-RO" sz="4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9% - PIB – ANUAL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</a:b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PRIN</a:t>
            </a:r>
            <a:r>
              <a:rPr lang="ro-RO" sz="4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 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INVEN</a:t>
            </a:r>
            <a:r>
              <a:rPr lang="ro-RO" sz="4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Ţ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II</a:t>
            </a:r>
            <a:r>
              <a:rPr lang="ro-RO" sz="4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 APLICATE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4047" y="1059629"/>
            <a:ext cx="10363200" cy="769171"/>
          </a:xfrm>
        </p:spPr>
        <p:txBody>
          <a:bodyPr rtlCol="0" anchor="t">
            <a:normAutofit/>
          </a:bodyPr>
          <a:lstStyle/>
          <a:p>
            <a:pPr algn="ctr"/>
            <a:r>
              <a:rPr lang="fr-FR" sz="4000" b="1" dirty="0">
                <a:solidFill>
                  <a:srgbClr val="00B0F0"/>
                </a:solidFill>
              </a:rPr>
              <a:t>MESAJUL  ASUMAT: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887506" y="4733365"/>
            <a:ext cx="10363200" cy="1290916"/>
          </a:xfrm>
          <a:prstGeom prst="rect">
            <a:avLst/>
          </a:prstGeom>
        </p:spPr>
        <p:txBody>
          <a:bodyPr vert="horz" lIns="100584" tIns="4572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6694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7210" y="2126511"/>
            <a:ext cx="10363200" cy="4104168"/>
          </a:xfrm>
        </p:spPr>
        <p:txBody>
          <a:bodyPr rtlCol="0" anchor="ctr"/>
          <a:lstStyle/>
          <a:p>
            <a:pPr algn="ctr"/>
            <a:r>
              <a:rPr lang="ro-RO" sz="4400" dirty="0">
                <a:solidFill>
                  <a:srgbClr val="FF0000"/>
                </a:solidFill>
              </a:rPr>
              <a:t>UNIREA CONŞTIENTĂ </a:t>
            </a:r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ro-RO" sz="3600" dirty="0"/>
              <a:t>a tuturor factorilor de influenţă, </a:t>
            </a:r>
            <a:r>
              <a:rPr lang="ro-RO" sz="4400" dirty="0"/>
              <a:t>politic, economic, social, </a:t>
            </a:r>
            <a:r>
              <a:rPr lang="en-US" sz="3600" dirty="0"/>
              <a:t>PENTRU </a:t>
            </a:r>
            <a:br>
              <a:rPr lang="en-US" sz="3600" dirty="0"/>
            </a:br>
            <a:r>
              <a:rPr lang="en-US" sz="4400" dirty="0">
                <a:solidFill>
                  <a:srgbClr val="FF0000"/>
                </a:solidFill>
              </a:rPr>
              <a:t>DE</a:t>
            </a:r>
            <a:r>
              <a:rPr lang="ro-RO" sz="4400" dirty="0">
                <a:solidFill>
                  <a:srgbClr val="FF0000"/>
                </a:solidFill>
              </a:rPr>
              <a:t>Z</a:t>
            </a:r>
            <a:r>
              <a:rPr lang="en-US" sz="4400" dirty="0">
                <a:solidFill>
                  <a:srgbClr val="FF0000"/>
                </a:solidFill>
              </a:rPr>
              <a:t>VOLTAREA  ROM</a:t>
            </a:r>
            <a:r>
              <a:rPr lang="ro-RO" sz="4400" dirty="0">
                <a:solidFill>
                  <a:srgbClr val="FF0000"/>
                </a:solidFill>
              </a:rPr>
              <a:t>ÂNIEI</a:t>
            </a:r>
            <a:r>
              <a:rPr lang="en-US" sz="3600" dirty="0"/>
              <a:t/>
            </a:r>
            <a:br>
              <a:rPr lang="en-US" sz="3600" dirty="0"/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4047" y="1059629"/>
            <a:ext cx="10363200" cy="769171"/>
          </a:xfrm>
        </p:spPr>
        <p:txBody>
          <a:bodyPr rtlCol="0" anchor="t">
            <a:normAutofit/>
          </a:bodyPr>
          <a:lstStyle/>
          <a:p>
            <a:pPr algn="ctr"/>
            <a:r>
              <a:rPr lang="ro-RO" sz="4400" b="1" i="1" dirty="0">
                <a:solidFill>
                  <a:srgbClr val="00B0F0"/>
                </a:solidFill>
              </a:rPr>
              <a:t>CUM </a:t>
            </a:r>
            <a:r>
              <a:rPr lang="en-US" sz="4400" b="1" i="1" dirty="0">
                <a:solidFill>
                  <a:srgbClr val="00B0F0"/>
                </a:solidFill>
              </a:rPr>
              <a:t>?</a:t>
            </a:r>
            <a:endParaRPr lang="fr-FR" sz="4400" b="1" i="1" dirty="0">
              <a:solidFill>
                <a:srgbClr val="00B0F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887506" y="4733365"/>
            <a:ext cx="10363200" cy="1290916"/>
          </a:xfrm>
          <a:prstGeom prst="rect">
            <a:avLst/>
          </a:prstGeom>
        </p:spPr>
        <p:txBody>
          <a:bodyPr vert="horz" lIns="100584" tIns="4572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6694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460664" y="202781"/>
            <a:ext cx="10121735" cy="1424137"/>
          </a:xfrm>
        </p:spPr>
        <p:txBody>
          <a:bodyPr rtlCol="0"/>
          <a:lstStyle/>
          <a:p>
            <a:r>
              <a:rPr lang="ro-RO" sz="3600" b="1" i="1" dirty="0"/>
              <a:t>CÂTEVA   EXEMPLE   EDIFICATOARE</a:t>
            </a:r>
            <a:r>
              <a:rPr lang="en-US" sz="3600" b="1" i="1" dirty="0"/>
              <a:t> de PROMOVARE  INVENTII  </a:t>
            </a:r>
            <a:r>
              <a:rPr lang="en-US" sz="3600" b="1" i="1" dirty="0" err="1"/>
              <a:t>pe</a:t>
            </a:r>
            <a:r>
              <a:rPr lang="en-US" sz="3600" b="1" i="1" dirty="0"/>
              <a:t> DOMENII : </a:t>
            </a:r>
            <a:endParaRPr lang="fr-FR" sz="3600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90005" y="1472540"/>
            <a:ext cx="11578442" cy="4690753"/>
          </a:xfrm>
        </p:spPr>
        <p:txBody>
          <a:bodyPr rtlCol="0">
            <a:normAutofit fontScale="25000" lnSpcReduction="20000"/>
          </a:bodyPr>
          <a:lstStyle/>
          <a:p>
            <a:r>
              <a:rPr lang="ro-RO" sz="6400" b="1" dirty="0">
                <a:solidFill>
                  <a:srgbClr val="FF0000"/>
                </a:solidFill>
              </a:rPr>
              <a:t>SELECŢIE </a:t>
            </a:r>
            <a:r>
              <a:rPr lang="ro-RO" sz="6400" b="1" dirty="0"/>
              <a:t>realizată şi asumată de</a:t>
            </a:r>
            <a:r>
              <a:rPr lang="en-US" sz="6400" b="1" dirty="0"/>
              <a:t>:</a:t>
            </a:r>
            <a:r>
              <a:rPr lang="ro-RO" sz="6400" b="1" dirty="0"/>
              <a:t> </a:t>
            </a:r>
            <a:r>
              <a:rPr lang="ro-RO" sz="6400" b="1" dirty="0">
                <a:solidFill>
                  <a:srgbClr val="FF0000"/>
                </a:solidFill>
              </a:rPr>
              <a:t>Forumul Inventatorilor Români</a:t>
            </a:r>
          </a:p>
          <a:p>
            <a:pPr lvl="1">
              <a:buNone/>
            </a:pPr>
            <a:r>
              <a:rPr lang="en-US" sz="8600" b="1" dirty="0"/>
              <a:t>                                                              </a:t>
            </a:r>
            <a:r>
              <a:rPr lang="ro-RO" sz="8600" b="1" dirty="0"/>
              <a:t> </a:t>
            </a:r>
            <a:r>
              <a:rPr lang="en-US" sz="8600" b="1" dirty="0"/>
              <a:t>                       </a:t>
            </a:r>
            <a:r>
              <a:rPr lang="ro-RO" sz="8600" b="1" dirty="0"/>
              <a:t>            </a:t>
            </a:r>
            <a:r>
              <a:rPr lang="en-US" sz="8600" b="1" dirty="0"/>
              <a:t>  </a:t>
            </a:r>
            <a:r>
              <a:rPr lang="en-US" sz="8600" b="1" dirty="0">
                <a:solidFill>
                  <a:srgbClr val="00B050"/>
                </a:solidFill>
              </a:rPr>
              <a:t>CRE</a:t>
            </a:r>
            <a:r>
              <a:rPr lang="ro-RO" sz="8600" b="1" dirty="0">
                <a:solidFill>
                  <a:srgbClr val="00B050"/>
                </a:solidFill>
              </a:rPr>
              <a:t>Ş</a:t>
            </a:r>
            <a:r>
              <a:rPr lang="en-US" sz="8600" b="1" dirty="0">
                <a:solidFill>
                  <a:srgbClr val="00B050"/>
                </a:solidFill>
              </a:rPr>
              <a:t>TERE  PRODUS</a:t>
            </a:r>
          </a:p>
          <a:p>
            <a:pPr lvl="1">
              <a:buNone/>
            </a:pPr>
            <a:r>
              <a:rPr lang="en-US" sz="8600" b="1" dirty="0">
                <a:solidFill>
                  <a:srgbClr val="00B050"/>
                </a:solidFill>
              </a:rPr>
              <a:t>                                                                                               </a:t>
            </a:r>
            <a:r>
              <a:rPr lang="ro-RO" sz="8600" b="1" dirty="0">
                <a:solidFill>
                  <a:srgbClr val="00B050"/>
                </a:solidFill>
              </a:rPr>
              <a:t>     </a:t>
            </a:r>
            <a:r>
              <a:rPr lang="en-US" sz="8600" b="1" dirty="0">
                <a:solidFill>
                  <a:srgbClr val="00B050"/>
                </a:solidFill>
              </a:rPr>
              <a:t>INTERN BRU</a:t>
            </a:r>
            <a:r>
              <a:rPr lang="ro-RO" sz="8600" b="1" dirty="0">
                <a:solidFill>
                  <a:srgbClr val="00B050"/>
                </a:solidFill>
              </a:rPr>
              <a:t>T-</a:t>
            </a:r>
            <a:r>
              <a:rPr lang="ro-RO" sz="8600" b="1" dirty="0">
                <a:solidFill>
                  <a:srgbClr val="FF0000"/>
                </a:solidFill>
              </a:rPr>
              <a:t>PIB/an</a:t>
            </a:r>
          </a:p>
          <a:p>
            <a:pPr lvl="1">
              <a:lnSpc>
                <a:spcPct val="120000"/>
              </a:lnSpc>
              <a:buNone/>
            </a:pPr>
            <a:r>
              <a:rPr lang="ro-RO" sz="11200" b="1" dirty="0"/>
              <a:t>1. </a:t>
            </a:r>
            <a:r>
              <a:rPr lang="en-US" sz="11200" b="1" dirty="0"/>
              <a:t>BIOMASA </a:t>
            </a:r>
            <a:r>
              <a:rPr lang="ro-RO" sz="11200" b="1" dirty="0"/>
              <a:t>î</a:t>
            </a:r>
            <a:r>
              <a:rPr lang="en-US" sz="11200" b="1" dirty="0"/>
              <a:t>n</a:t>
            </a:r>
            <a:r>
              <a:rPr lang="ro-RO" sz="11200" b="1" dirty="0"/>
              <a:t> STRATEGIA ENERGETICĂ        </a:t>
            </a:r>
            <a:r>
              <a:rPr lang="ro-RO" sz="11200" b="1" dirty="0">
                <a:solidFill>
                  <a:srgbClr val="FF0000"/>
                </a:solidFill>
              </a:rPr>
              <a:t>+ 6.3%</a:t>
            </a:r>
            <a:endParaRPr lang="ro-RO" sz="11200" b="1" dirty="0"/>
          </a:p>
          <a:p>
            <a:pPr lvl="1">
              <a:lnSpc>
                <a:spcPct val="120000"/>
              </a:lnSpc>
              <a:buNone/>
            </a:pPr>
            <a:r>
              <a:rPr lang="ro-RO" sz="11200" b="1" dirty="0"/>
              <a:t>2. </a:t>
            </a:r>
            <a:r>
              <a:rPr lang="fr-FR" sz="11200" b="1" dirty="0" err="1"/>
              <a:t>Industria</a:t>
            </a:r>
            <a:r>
              <a:rPr lang="fr-FR" sz="11200" b="1" dirty="0"/>
              <a:t> </a:t>
            </a:r>
            <a:r>
              <a:rPr lang="ro-RO" sz="11200" b="1" dirty="0"/>
              <a:t>constructoare </a:t>
            </a:r>
            <a:r>
              <a:rPr lang="fr-FR" sz="11200" b="1" dirty="0"/>
              <a:t>de </a:t>
            </a:r>
            <a:r>
              <a:rPr lang="fr-FR" sz="11200" b="1" dirty="0" err="1"/>
              <a:t>maşini</a:t>
            </a:r>
            <a:r>
              <a:rPr lang="fr-FR" sz="11200" b="1" dirty="0"/>
              <a:t> </a:t>
            </a:r>
            <a:r>
              <a:rPr lang="fr-FR" sz="11200" b="1" dirty="0" err="1"/>
              <a:t>şi</a:t>
            </a:r>
            <a:r>
              <a:rPr lang="fr-FR" sz="11200" b="1" dirty="0"/>
              <a:t> </a:t>
            </a:r>
            <a:r>
              <a:rPr lang="fr-FR" sz="11200" b="1" dirty="0" err="1"/>
              <a:t>utilaje</a:t>
            </a:r>
            <a:r>
              <a:rPr lang="ro-RO" sz="11200" b="1" dirty="0"/>
              <a:t>  </a:t>
            </a:r>
            <a:r>
              <a:rPr lang="ro-RO" sz="11200" b="1" dirty="0">
                <a:solidFill>
                  <a:srgbClr val="FF0000"/>
                </a:solidFill>
              </a:rPr>
              <a:t>+ 1.61%</a:t>
            </a:r>
            <a:endParaRPr lang="ro-RO" sz="11200" b="1" dirty="0"/>
          </a:p>
          <a:p>
            <a:pPr lvl="1">
              <a:lnSpc>
                <a:spcPct val="120000"/>
              </a:lnSpc>
              <a:buNone/>
            </a:pPr>
            <a:r>
              <a:rPr lang="ro-RO" sz="11200" b="1" dirty="0"/>
              <a:t>3. AGRICULTURĂ EFICIENTĂ                             </a:t>
            </a:r>
            <a:r>
              <a:rPr lang="ro-RO" sz="11200" b="1" dirty="0">
                <a:solidFill>
                  <a:srgbClr val="FF0000"/>
                </a:solidFill>
              </a:rPr>
              <a:t>+ 0.87%</a:t>
            </a:r>
            <a:endParaRPr lang="ro-RO" sz="11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ro-RO" sz="11200" b="1" dirty="0"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fr-FR" sz="11200" b="1" dirty="0" err="1"/>
              <a:t>Constructii</a:t>
            </a:r>
            <a:r>
              <a:rPr lang="ro-RO" sz="11200" b="1" dirty="0"/>
              <a:t>  a</a:t>
            </a:r>
            <a:r>
              <a:rPr lang="fr-FR" sz="11200" b="1" dirty="0" err="1"/>
              <a:t>ctive</a:t>
            </a:r>
            <a:r>
              <a:rPr lang="ro-RO" sz="11200" b="1" dirty="0"/>
              <a:t> moderne  </a:t>
            </a:r>
            <a:r>
              <a:rPr lang="fr-FR" sz="11200" b="1" dirty="0" err="1"/>
              <a:t>zero</a:t>
            </a:r>
            <a:r>
              <a:rPr lang="fr-FR" sz="11200" b="1" dirty="0"/>
              <a:t>-</a:t>
            </a:r>
            <a:r>
              <a:rPr lang="fr-FR" sz="11200" b="1" dirty="0" err="1"/>
              <a:t>energie</a:t>
            </a:r>
            <a:r>
              <a:rPr lang="ro-RO" sz="11200" b="1" dirty="0"/>
              <a:t>    </a:t>
            </a:r>
            <a:r>
              <a:rPr lang="ro-RO" sz="11200" b="1" dirty="0">
                <a:solidFill>
                  <a:srgbClr val="FF0000"/>
                </a:solidFill>
              </a:rPr>
              <a:t>+ 0.6%</a:t>
            </a:r>
            <a:endParaRPr lang="fr-FR" sz="11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o-RO" sz="9600" b="1" dirty="0">
                <a:solidFill>
                  <a:srgbClr val="00B050"/>
                </a:solidFill>
              </a:rPr>
              <a:t>ÎNVESTIŢIE    </a:t>
            </a:r>
            <a:r>
              <a:rPr lang="ro-RO" sz="12800" b="1" dirty="0">
                <a:solidFill>
                  <a:srgbClr val="FF0000"/>
                </a:solidFill>
              </a:rPr>
              <a:t>18.42</a:t>
            </a:r>
            <a:r>
              <a:rPr lang="ro-RO" sz="12800" b="1" dirty="0">
                <a:solidFill>
                  <a:srgbClr val="00B050"/>
                </a:solidFill>
              </a:rPr>
              <a:t>   </a:t>
            </a:r>
            <a:r>
              <a:rPr lang="ro-RO" sz="12800" b="1" dirty="0">
                <a:solidFill>
                  <a:srgbClr val="FF0000"/>
                </a:solidFill>
              </a:rPr>
              <a:t>miliarde euro </a:t>
            </a:r>
            <a:r>
              <a:rPr lang="ro-RO" sz="12800" b="1" dirty="0">
                <a:solidFill>
                  <a:srgbClr val="00B050"/>
                </a:solidFill>
              </a:rPr>
              <a:t>cu efect de</a:t>
            </a:r>
            <a:r>
              <a:rPr lang="en-US" sz="12800" b="1" dirty="0">
                <a:solidFill>
                  <a:srgbClr val="00B050"/>
                </a:solidFill>
              </a:rPr>
              <a:t>:</a:t>
            </a:r>
            <a:endParaRPr lang="ro-RO" sz="12800" b="1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ro-RO" sz="9600" b="1" dirty="0">
                <a:solidFill>
                  <a:srgbClr val="00B050"/>
                </a:solidFill>
              </a:rPr>
              <a:t>Creştere </a:t>
            </a:r>
            <a:r>
              <a:rPr lang="en-US" sz="9600" b="1" dirty="0">
                <a:solidFill>
                  <a:srgbClr val="00B050"/>
                </a:solidFill>
              </a:rPr>
              <a:t> economic</a:t>
            </a:r>
            <a:r>
              <a:rPr lang="ro-RO" sz="9600" b="1" dirty="0">
                <a:solidFill>
                  <a:srgbClr val="00B050"/>
                </a:solidFill>
              </a:rPr>
              <a:t>ă </a:t>
            </a:r>
            <a:r>
              <a:rPr lang="ro-RO" sz="9600" b="1" dirty="0">
                <a:solidFill>
                  <a:srgbClr val="92D050"/>
                </a:solidFill>
              </a:rPr>
              <a:t>în urmatorii zece ani                     </a:t>
            </a:r>
            <a:r>
              <a:rPr lang="ro-RO" sz="11200" b="1" dirty="0">
                <a:solidFill>
                  <a:srgbClr val="FF0000"/>
                </a:solidFill>
              </a:rPr>
              <a:t>+9,38% </a:t>
            </a:r>
            <a:r>
              <a:rPr lang="ro-RO" sz="9600" b="1" dirty="0">
                <a:solidFill>
                  <a:srgbClr val="FF0000"/>
                </a:solidFill>
              </a:rPr>
              <a:t>PIB -anual</a:t>
            </a:r>
            <a:endParaRPr lang="ro-RO" sz="9600" b="1" dirty="0">
              <a:solidFill>
                <a:srgbClr val="92D050"/>
              </a:solidFill>
            </a:endParaRPr>
          </a:p>
          <a:p>
            <a:pPr>
              <a:lnSpc>
                <a:spcPct val="120000"/>
              </a:lnSpc>
            </a:pPr>
            <a:r>
              <a:rPr lang="ro-RO" sz="9600" b="1" dirty="0">
                <a:solidFill>
                  <a:srgbClr val="92D050"/>
                </a:solidFill>
              </a:rPr>
              <a:t>RECUPERARE INVESTIŢIE  în 16 luni</a:t>
            </a:r>
          </a:p>
          <a:p>
            <a:endParaRPr lang="ro-RO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64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370" y="213756"/>
            <a:ext cx="10359656" cy="3206338"/>
          </a:xfrm>
        </p:spPr>
        <p:txBody>
          <a:bodyPr/>
          <a:lstStyle/>
          <a:p>
            <a:r>
              <a:rPr lang="ro-RO" b="1" dirty="0"/>
              <a:t>1.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INDEPENDEN</a:t>
            </a:r>
            <a:r>
              <a:rPr lang="ro-RO" b="1" dirty="0">
                <a:solidFill>
                  <a:schemeClr val="tx1">
                    <a:lumMod val="95000"/>
                  </a:schemeClr>
                </a:solidFill>
              </a:rPr>
              <a:t>ŢA ENERGETICĂ</a:t>
            </a:r>
            <a:br>
              <a:rPr lang="ro-RO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INVEN</a:t>
            </a:r>
            <a:r>
              <a:rPr lang="ro-RO" b="1" dirty="0">
                <a:solidFill>
                  <a:srgbClr val="00B050"/>
                </a:solidFill>
              </a:rPr>
              <a:t>Ţ</a:t>
            </a:r>
            <a:r>
              <a:rPr lang="en-US" b="1" dirty="0">
                <a:solidFill>
                  <a:srgbClr val="00B050"/>
                </a:solidFill>
              </a:rPr>
              <a:t>II 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utiliza</a:t>
            </a:r>
            <a:r>
              <a:rPr lang="ro-RO" b="1" dirty="0">
                <a:solidFill>
                  <a:srgbClr val="00B050"/>
                </a:solidFill>
              </a:rPr>
              <a:t>toare  de   </a:t>
            </a:r>
            <a:r>
              <a:rPr lang="en-US" b="1" dirty="0">
                <a:solidFill>
                  <a:srgbClr val="00B050"/>
                </a:solidFill>
              </a:rPr>
              <a:t>BIOMAS</a:t>
            </a:r>
            <a:r>
              <a:rPr lang="ro-RO" b="1" dirty="0">
                <a:solidFill>
                  <a:srgbClr val="00B050"/>
                </a:solidFill>
              </a:rPr>
              <a:t>Ă</a:t>
            </a:r>
            <a:r>
              <a:rPr lang="ro-RO" b="1" dirty="0"/>
              <a:t/>
            </a:r>
            <a:br>
              <a:rPr lang="ro-RO" b="1" dirty="0"/>
            </a:br>
            <a:r>
              <a:rPr lang="ro-RO" b="1" dirty="0">
                <a:solidFill>
                  <a:srgbClr val="FF0000"/>
                </a:solidFill>
              </a:rPr>
              <a:t>EFECTE  DE  PRODUCŢIE 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-</a:t>
            </a:r>
            <a:r>
              <a:rPr lang="ro-RO" b="1" dirty="0"/>
              <a:t>   </a:t>
            </a:r>
            <a:r>
              <a:rPr lang="ro-RO" b="1" dirty="0">
                <a:solidFill>
                  <a:srgbClr val="FF0000"/>
                </a:solidFill>
              </a:rPr>
              <a:t>6 000 000 </a:t>
            </a:r>
            <a:r>
              <a:rPr lang="ro-RO" b="1" dirty="0"/>
              <a:t>Mega Waţi </a:t>
            </a:r>
            <a:r>
              <a:rPr lang="ro-RO" dirty="0"/>
              <a:t> </a:t>
            </a:r>
            <a:r>
              <a:rPr lang="ro-RO" b="1" dirty="0">
                <a:solidFill>
                  <a:srgbClr val="FF0000"/>
                </a:solidFill>
              </a:rPr>
              <a:t>Energie  Electrică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15 000 000 </a:t>
            </a:r>
            <a:r>
              <a:rPr lang="en-US" dirty="0"/>
              <a:t>M</a:t>
            </a:r>
            <a:r>
              <a:rPr lang="ro-RO" dirty="0"/>
              <a:t>ega </a:t>
            </a:r>
            <a:r>
              <a:rPr lang="en-US" b="1" dirty="0">
                <a:solidFill>
                  <a:srgbClr val="00B050"/>
                </a:solidFill>
              </a:rPr>
              <a:t>W</a:t>
            </a:r>
            <a:r>
              <a:rPr lang="ro-RO" b="1" dirty="0">
                <a:solidFill>
                  <a:srgbClr val="00B050"/>
                </a:solidFill>
              </a:rPr>
              <a:t>aţi</a:t>
            </a:r>
            <a:r>
              <a:rPr lang="ro-RO" b="1" dirty="0"/>
              <a:t> 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Energie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Termic</a:t>
            </a:r>
            <a:r>
              <a:rPr lang="ro-RO" b="1" dirty="0">
                <a:solidFill>
                  <a:srgbClr val="FF0000"/>
                </a:solidFill>
              </a:rPr>
              <a:t>ă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0700" y="3741800"/>
          <a:ext cx="10496550" cy="2540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1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1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6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5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04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Domeniul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incluziune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Valoare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Investiţie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en-US" sz="2400" dirty="0" err="1">
                          <a:effectLst/>
                        </a:rPr>
                        <a:t>MLD</a:t>
                      </a:r>
                      <a:r>
                        <a:rPr lang="en-US" sz="2400" dirty="0">
                          <a:effectLst/>
                        </a:rPr>
                        <a:t> €)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Creştere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PIB</a:t>
                      </a:r>
                      <a:r>
                        <a:rPr lang="en-US" sz="1600" dirty="0">
                          <a:effectLst/>
                        </a:rPr>
                        <a:t>/an </a:t>
                      </a:r>
                      <a:r>
                        <a:rPr lang="en-US" sz="2400" dirty="0">
                          <a:effectLst/>
                        </a:rPr>
                        <a:t>(%</a:t>
                      </a:r>
                      <a:r>
                        <a:rPr lang="fr-FR" sz="240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Colectiv</a:t>
                      </a:r>
                      <a:r>
                        <a:rPr lang="en-US" sz="1600" dirty="0">
                          <a:effectLst/>
                        </a:rPr>
                        <a:t> CDI </a:t>
                      </a:r>
                      <a:r>
                        <a:rPr lang="en-US" sz="1600" dirty="0" err="1">
                          <a:effectLst/>
                        </a:rPr>
                        <a:t>Inventatori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3200" b="1" dirty="0">
                          <a:effectLst/>
                        </a:rPr>
                        <a:t>1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Independen</a:t>
                      </a:r>
                      <a:r>
                        <a:rPr lang="ro-RO" sz="3200" b="1" dirty="0">
                          <a:effectLst/>
                        </a:rPr>
                        <a:t>ţ</a:t>
                      </a:r>
                      <a:r>
                        <a:rPr lang="en-US" sz="3200" b="1" dirty="0">
                          <a:effectLst/>
                        </a:rPr>
                        <a:t>a </a:t>
                      </a:r>
                      <a:r>
                        <a:rPr lang="en-US" sz="3200" b="1" dirty="0" err="1">
                          <a:effectLst/>
                        </a:rPr>
                        <a:t>Energetică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endParaRPr lang="fr-FR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o-RO" sz="2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o-RO" sz="2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o-RO" sz="2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Utilizarea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Biomasei</a:t>
                      </a:r>
                      <a:r>
                        <a:rPr lang="en-US" sz="2400" b="1" dirty="0">
                          <a:effectLst/>
                        </a:rPr>
                        <a:t> ca </a:t>
                      </a:r>
                      <a:r>
                        <a:rPr lang="en-US" sz="2400" b="1" dirty="0" err="1">
                          <a:effectLst/>
                        </a:rPr>
                        <a:t>sursă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strategică</a:t>
                      </a:r>
                      <a:r>
                        <a:rPr lang="ro-RO" sz="2400" b="1" dirty="0">
                          <a:effectLst/>
                        </a:rPr>
                        <a:t> </a:t>
                      </a:r>
                      <a:r>
                        <a:rPr lang="en-US" sz="2400" b="1" dirty="0">
                          <a:effectLst/>
                        </a:rPr>
                        <a:t>de </a:t>
                      </a:r>
                      <a:r>
                        <a:rPr lang="en-US" sz="2400" b="1" dirty="0" err="1">
                          <a:effectLst/>
                        </a:rPr>
                        <a:t>energie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</a:rPr>
                        <a:t>12.00</a:t>
                      </a:r>
                      <a:endParaRPr lang="fr-FR" sz="3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6.30%</a:t>
                      </a:r>
                      <a:endParaRPr lang="fr-FR" sz="3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EcoHORNET</a:t>
                      </a:r>
                      <a:r>
                        <a:rPr lang="ro-RO" sz="2000" b="1" dirty="0">
                          <a:effectLst/>
                        </a:rPr>
                        <a:t>+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EcoSolution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519" y="213755"/>
            <a:ext cx="10869881" cy="713945"/>
          </a:xfrm>
        </p:spPr>
        <p:txBody>
          <a:bodyPr/>
          <a:lstStyle/>
          <a:p>
            <a:r>
              <a:rPr lang="ro-RO" b="1" dirty="0"/>
              <a:t>   1. EXEMPL</a:t>
            </a:r>
            <a:r>
              <a:rPr lang="en-US" b="1" dirty="0"/>
              <a:t>E  </a:t>
            </a:r>
            <a:r>
              <a:rPr lang="ro-RO" b="1" dirty="0"/>
              <a:t>CONCRET</a:t>
            </a:r>
            <a:r>
              <a:rPr lang="en-US" b="1" dirty="0"/>
              <a:t>E de  BIOMAS</a:t>
            </a:r>
            <a:r>
              <a:rPr lang="ro-RO" b="1" dirty="0"/>
              <a:t>Ă</a:t>
            </a:r>
            <a:r>
              <a:rPr lang="en-US" b="1" dirty="0"/>
              <a:t> :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4546" y="3693227"/>
            <a:ext cx="4356222" cy="271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536" y="1056904"/>
            <a:ext cx="4185368" cy="25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2670" y="1033154"/>
            <a:ext cx="4357415" cy="260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4411" y="3633849"/>
            <a:ext cx="4156736" cy="273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70" y="512063"/>
            <a:ext cx="10893631" cy="2041131"/>
          </a:xfrm>
        </p:spPr>
        <p:txBody>
          <a:bodyPr/>
          <a:lstStyle/>
          <a:p>
            <a:r>
              <a:rPr lang="ro-RO" b="1" dirty="0"/>
              <a:t>Combustibil  solid </a:t>
            </a:r>
            <a:r>
              <a:rPr lang="en-US" b="1" dirty="0"/>
              <a:t>=</a:t>
            </a:r>
            <a:r>
              <a:rPr lang="ro-RO" sz="3600" b="1" dirty="0">
                <a:solidFill>
                  <a:srgbClr val="FF0000"/>
                </a:solidFill>
              </a:rPr>
              <a:t>PELEŢI   din   BIOMASĂ</a:t>
            </a:r>
            <a:br>
              <a:rPr lang="ro-RO" sz="3600" b="1" dirty="0">
                <a:solidFill>
                  <a:srgbClr val="FF0000"/>
                </a:solidFill>
              </a:rPr>
            </a:br>
            <a:r>
              <a:rPr lang="ro-RO" sz="3600" b="1" dirty="0">
                <a:solidFill>
                  <a:srgbClr val="FF0000"/>
                </a:solidFill>
              </a:rPr>
              <a:t>sub formă de  cilindri  de  diametre  4 - - 8mm, lungimi diferite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2924175"/>
            <a:ext cx="4495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2330" y="2886808"/>
            <a:ext cx="10287997" cy="341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90" y="512064"/>
            <a:ext cx="11048010" cy="914400"/>
          </a:xfrm>
        </p:spPr>
        <p:txBody>
          <a:bodyPr/>
          <a:lstStyle/>
          <a:p>
            <a:r>
              <a:rPr lang="ro-RO" b="1" dirty="0"/>
              <a:t> 1. </a:t>
            </a:r>
            <a:r>
              <a:rPr lang="en-US" b="1" dirty="0"/>
              <a:t>INVEN</a:t>
            </a:r>
            <a:r>
              <a:rPr lang="ro-RO" b="1" dirty="0"/>
              <a:t>Ţ</a:t>
            </a:r>
            <a:r>
              <a:rPr lang="en-US" b="1" dirty="0"/>
              <a:t>II de </a:t>
            </a:r>
            <a:r>
              <a:rPr lang="en-US" b="1" dirty="0" err="1"/>
              <a:t>utilizare</a:t>
            </a:r>
            <a:r>
              <a:rPr lang="ro-RO" b="1" dirty="0"/>
              <a:t> a BIOMASEI peletizate</a:t>
            </a:r>
            <a:br>
              <a:rPr lang="ro-RO" b="1" dirty="0"/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389" y="3420095"/>
            <a:ext cx="5525204" cy="32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7512" y="545712"/>
            <a:ext cx="11283537" cy="831826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421" y="1436914"/>
            <a:ext cx="57232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>
                <a:solidFill>
                  <a:schemeClr val="tx1">
                    <a:lumMod val="95000"/>
                  </a:schemeClr>
                </a:solidFill>
              </a:rPr>
              <a:t>1.1</a:t>
            </a:r>
            <a:r>
              <a:rPr lang="ro-RO" sz="2800" dirty="0">
                <a:solidFill>
                  <a:srgbClr val="FF0000"/>
                </a:solidFill>
              </a:rPr>
              <a:t>  ARDERE  ECOLOGICĂ directă în </a:t>
            </a:r>
            <a:r>
              <a:rPr lang="ro-RO" sz="2800" dirty="0">
                <a:solidFill>
                  <a:srgbClr val="92D050"/>
                </a:solidFill>
              </a:rPr>
              <a:t>FOCAR</a:t>
            </a:r>
            <a:r>
              <a:rPr lang="ro-RO" sz="2800" dirty="0">
                <a:solidFill>
                  <a:srgbClr val="FF0000"/>
                </a:solidFill>
              </a:rPr>
              <a:t> special, la peste 1250 grade C</a:t>
            </a:r>
            <a:r>
              <a:rPr lang="en-US" sz="2800" dirty="0">
                <a:solidFill>
                  <a:srgbClr val="FF0000"/>
                </a:solidFill>
              </a:rPr>
              <a:t>; </a:t>
            </a:r>
            <a:r>
              <a:rPr lang="ro-RO" sz="2800" dirty="0">
                <a:solidFill>
                  <a:schemeClr val="tx1">
                    <a:lumMod val="95000"/>
                  </a:schemeClr>
                </a:solidFill>
              </a:rPr>
              <a:t>1.1</a:t>
            </a:r>
            <a:r>
              <a:rPr lang="ro-RO" sz="2800" dirty="0">
                <a:solidFill>
                  <a:srgbClr val="FF0000"/>
                </a:solidFill>
              </a:rPr>
              <a:t>+</a:t>
            </a:r>
            <a:r>
              <a:rPr lang="en-US" sz="2800" dirty="0">
                <a:solidFill>
                  <a:srgbClr val="92D050"/>
                </a:solidFill>
              </a:rPr>
              <a:t>PIROLI</a:t>
            </a:r>
            <a:r>
              <a:rPr lang="ro-RO" sz="2800" dirty="0">
                <a:solidFill>
                  <a:srgbClr val="92D050"/>
                </a:solidFill>
              </a:rPr>
              <a:t>ZĂ</a:t>
            </a:r>
          </a:p>
          <a:p>
            <a:r>
              <a:rPr lang="ro-RO" sz="2000" dirty="0"/>
              <a:t>Inventator  Iuliean HORNET   B.I. Nr.123389, 128229, A 00443/15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5271" y="1567543"/>
            <a:ext cx="5348174" cy="502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de conception Tombée de la nui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010319_TF03460533" id="{5485C16F-25CD-41D9-B8E4-0DFBA30D79F2}" vid="{3B4B22BC-62AE-4453-918F-A678DCCCA4A5}"/>
    </a:ext>
  </a:extLst>
</a:theme>
</file>

<file path=ppt/theme/theme2.xml><?xml version="1.0" encoding="utf-8"?>
<a:theme xmlns:a="http://schemas.openxmlformats.org/drawingml/2006/main" name="Thème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FFFBF3-BB42-47F7-806D-D5417A96E6A8}">
  <ds:schemaRefs>
    <ds:schemaRef ds:uri="http://schemas.microsoft.com/office/infopath/2007/PartnerControls"/>
    <ds:schemaRef ds:uri="http://purl.org/dc/elements/1.1/"/>
    <ds:schemaRef ds:uri="40262f94-9f35-4ac3-9a90-690165a166b7"/>
    <ds:schemaRef ds:uri="http://www.w3.org/XML/1998/namespace"/>
    <ds:schemaRef ds:uri="http://schemas.microsoft.com/office/2006/documentManagement/types"/>
    <ds:schemaRef ds:uri="a4f35948-e619-41b3-aa29-22878b09cfd2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C28D37-012A-4F78-8189-E37D34006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B1B62E-928A-4006-B97D-326E5E8B4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Diapositive de conception Tombée de la nuit</Template>
  <TotalTime>896</TotalTime>
  <Words>599</Words>
  <Application>Microsoft Office PowerPoint</Application>
  <PresentationFormat>Custom</PresentationFormat>
  <Paragraphs>149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Modèle de conception Tombée de la nuit</vt:lpstr>
      <vt:lpstr>TEZAURUL  ROMÂNIEI = INVENţIILE</vt:lpstr>
      <vt:lpstr> DEZVOLTAREA ECONOMICĂ =   CREŞTEREA BUNĂSTĂRII POPULAŢIEI</vt:lpstr>
      <vt:lpstr> CREşTERE  ECONOMICĂ  garantată    9% - PIB – ANUAL  PRIN   INVENŢII  APLICATE </vt:lpstr>
      <vt:lpstr>UNIREA CONŞTIENTĂ  a tuturor factorilor de influenţă, politic, economic, social, PENTRU  DEZVOLTAREA  ROMÂNIEI </vt:lpstr>
      <vt:lpstr>CÂTEVA   EXEMPLE   EDIFICATOARE de PROMOVARE  INVENTII  pe DOMENII : </vt:lpstr>
      <vt:lpstr>1. INDEPENDENŢA ENERGETICĂ INVENŢII  utilizatoare  de   BIOMASĂ EFECTE  DE  PRODUCŢIE : -   6 000 000 Mega Waţi  Energie  Electrică  - 15 000 000 Mega Waţi  Energie  Termică</vt:lpstr>
      <vt:lpstr>   1. EXEMPLE  CONCRETE de  BIOMASĂ :</vt:lpstr>
      <vt:lpstr>Combustibil  solid =PELEŢI   din   BIOMASĂ sub formă de  cilindri  de  diametre  4 - - 8mm, lungimi diferite </vt:lpstr>
      <vt:lpstr> 1. INVENŢII de utilizare a BIOMASEI peletizate </vt:lpstr>
      <vt:lpstr> 1.  INVENŢII  de  utilizare  pentru  BIOMASĂ </vt:lpstr>
      <vt:lpstr>2. EXEMPLU  CONCRET   PE DOMENIUL:</vt:lpstr>
      <vt:lpstr>2. 1  INVENŢII   BI-119560 , 119561, CBI Ro 126687 A2                                     - Eco-EECHIPAMENTE  pe motoare clasice -  MOTOARE INTELIGENTE, combustibil =  apă energizată Inventator ing.  Gheorghe  BORDEIANU </vt:lpstr>
      <vt:lpstr>2. 2  INVENŢII   BI- :  0011387,  00112713,  00122924                                    - ECHIPAMENTE HIDRAULICE de Înaltă presiune   Inventator  coordonator  prof. dr. ing. Constantin Chiriţă</vt:lpstr>
      <vt:lpstr>3.   AGRICULTURĂ EFICIENTA  EXEMPLU  CONCRET:</vt:lpstr>
      <vt:lpstr>3. 1 Inventii  pe catina albă selectionată   B.I.  00153, 00155, 00156 , inventator ,prof.dr.ing. Ioan Viorel RAŢI</vt:lpstr>
      <vt:lpstr>4. CONSTRUCTII EFICIENTE  ZERO ENERGI:</vt:lpstr>
      <vt:lpstr>4. 2 exemplu STRUCTURI  SPECIALE   BI 96572, 92541,92547, 94373; CBI:    A/00717, A/00121, A/00122</vt:lpstr>
      <vt:lpstr>ADEVĂRURI      INCONTEXTABILE:</vt:lpstr>
      <vt:lpstr>Primele  măsuri  ORGANIZATORICE: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titre</dc:title>
  <dc:creator>Ileana VLAD</dc:creator>
  <cp:lastModifiedBy>Windows</cp:lastModifiedBy>
  <cp:revision>120</cp:revision>
  <dcterms:created xsi:type="dcterms:W3CDTF">2017-11-04T20:45:01Z</dcterms:created>
  <dcterms:modified xsi:type="dcterms:W3CDTF">2017-12-10T05:55:31Z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